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152" r:id="rId1"/>
  </p:sldMasterIdLst>
  <p:notesMasterIdLst>
    <p:notesMasterId r:id="rId49"/>
  </p:notesMasterIdLst>
  <p:sldIdLst>
    <p:sldId id="256" r:id="rId2"/>
    <p:sldId id="261" r:id="rId3"/>
    <p:sldId id="311" r:id="rId4"/>
    <p:sldId id="262" r:id="rId5"/>
    <p:sldId id="257" r:id="rId6"/>
    <p:sldId id="279" r:id="rId7"/>
    <p:sldId id="281" r:id="rId8"/>
    <p:sldId id="280" r:id="rId9"/>
    <p:sldId id="309" r:id="rId10"/>
    <p:sldId id="310" r:id="rId11"/>
    <p:sldId id="266" r:id="rId12"/>
    <p:sldId id="277" r:id="rId13"/>
    <p:sldId id="278" r:id="rId14"/>
    <p:sldId id="308" r:id="rId15"/>
    <p:sldId id="263" r:id="rId16"/>
    <p:sldId id="272" r:id="rId17"/>
    <p:sldId id="275" r:id="rId18"/>
    <p:sldId id="267" r:id="rId19"/>
    <p:sldId id="269" r:id="rId20"/>
    <p:sldId id="286" r:id="rId21"/>
    <p:sldId id="313" r:id="rId22"/>
    <p:sldId id="314" r:id="rId23"/>
    <p:sldId id="315" r:id="rId24"/>
    <p:sldId id="316" r:id="rId25"/>
    <p:sldId id="317" r:id="rId26"/>
    <p:sldId id="318" r:id="rId27"/>
    <p:sldId id="326" r:id="rId28"/>
    <p:sldId id="320" r:id="rId29"/>
    <p:sldId id="321" r:id="rId30"/>
    <p:sldId id="322" r:id="rId31"/>
    <p:sldId id="323" r:id="rId32"/>
    <p:sldId id="324" r:id="rId33"/>
    <p:sldId id="325" r:id="rId34"/>
    <p:sldId id="328" r:id="rId35"/>
    <p:sldId id="305" r:id="rId36"/>
    <p:sldId id="283" r:id="rId37"/>
    <p:sldId id="282" r:id="rId38"/>
    <p:sldId id="284" r:id="rId39"/>
    <p:sldId id="285" r:id="rId40"/>
    <p:sldId id="299" r:id="rId41"/>
    <p:sldId id="300" r:id="rId42"/>
    <p:sldId id="301" r:id="rId43"/>
    <p:sldId id="302" r:id="rId44"/>
    <p:sldId id="303" r:id="rId45"/>
    <p:sldId id="307" r:id="rId46"/>
    <p:sldId id="270" r:id="rId47"/>
    <p:sldId id="271" r:id="rId4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2F698DE-37F4-8243-8962-0F64AE3EB8DF}">
          <p14:sldIdLst>
            <p14:sldId id="256"/>
            <p14:sldId id="261"/>
            <p14:sldId id="311"/>
            <p14:sldId id="262"/>
            <p14:sldId id="257"/>
            <p14:sldId id="279"/>
            <p14:sldId id="281"/>
            <p14:sldId id="280"/>
            <p14:sldId id="309"/>
            <p14:sldId id="310"/>
            <p14:sldId id="266"/>
            <p14:sldId id="277"/>
            <p14:sldId id="278"/>
            <p14:sldId id="308"/>
            <p14:sldId id="263"/>
            <p14:sldId id="272"/>
            <p14:sldId id="275"/>
            <p14:sldId id="267"/>
            <p14:sldId id="269"/>
            <p14:sldId id="286"/>
            <p14:sldId id="313"/>
            <p14:sldId id="314"/>
            <p14:sldId id="315"/>
            <p14:sldId id="316"/>
            <p14:sldId id="317"/>
            <p14:sldId id="318"/>
            <p14:sldId id="326"/>
            <p14:sldId id="320"/>
            <p14:sldId id="321"/>
            <p14:sldId id="322"/>
            <p14:sldId id="323"/>
            <p14:sldId id="324"/>
            <p14:sldId id="325"/>
            <p14:sldId id="328"/>
            <p14:sldId id="305"/>
            <p14:sldId id="283"/>
            <p14:sldId id="282"/>
            <p14:sldId id="284"/>
            <p14:sldId id="285"/>
            <p14:sldId id="299"/>
            <p14:sldId id="300"/>
            <p14:sldId id="301"/>
            <p14:sldId id="302"/>
            <p14:sldId id="303"/>
            <p14:sldId id="307"/>
            <p14:sldId id="270"/>
            <p14:sldId id="27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CCFF"/>
    <a:srgbClr val="99CCFF"/>
    <a:srgbClr val="CCE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51" autoAdjust="0"/>
    <p:restoredTop sz="94660"/>
  </p:normalViewPr>
  <p:slideViewPr>
    <p:cSldViewPr snapToGrid="0" snapToObjects="1">
      <p:cViewPr varScale="1">
        <p:scale>
          <a:sx n="106" d="100"/>
          <a:sy n="106" d="100"/>
        </p:scale>
        <p:origin x="618" y="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D7A039-2C52-4D9F-A0FA-F032A7801A4E}" type="datetimeFigureOut">
              <a:rPr lang="en-US" smtClean="0"/>
              <a:t>4/5/2018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2AC815-F158-4B4F-98F5-5C0897BE07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323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2AC815-F158-4B4F-98F5-5C0897BE07D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1493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28020" y="1769541"/>
            <a:ext cx="7080026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28020" y="3598339"/>
            <a:ext cx="7080026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2A142-DE63-CC45-ADA9-325783F3A93A}" type="datetimeFigureOut">
              <a:rPr lang="en-US" smtClean="0"/>
              <a:t>4/5/2018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96306-CCF1-0349-94BB-B8B349F3E5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43311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late-V2-S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995" y="540085"/>
            <a:ext cx="7656010" cy="383437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54" y="4565255"/>
            <a:ext cx="7766495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26217" y="695010"/>
            <a:ext cx="7285600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5108728"/>
            <a:ext cx="776532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2A142-DE63-CC45-ADA9-325783F3A93A}" type="datetimeFigureOut">
              <a:rPr lang="en-US" smtClean="0"/>
              <a:t>4/5/2018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96306-CCF1-0349-94BB-B8B349F3E5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4510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6" y="608437"/>
            <a:ext cx="776532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4295180"/>
            <a:ext cx="7765322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2A142-DE63-CC45-ADA9-325783F3A93A}" type="datetimeFigureOut">
              <a:rPr lang="en-US" smtClean="0"/>
              <a:t>4/5/2018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96306-CCF1-0349-94BB-B8B349F3E5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8682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59" y="609600"/>
            <a:ext cx="6977064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290484" y="3610033"/>
            <a:ext cx="6564224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4304353"/>
            <a:ext cx="7765322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2A142-DE63-CC45-ADA9-325783F3A93A}" type="datetimeFigureOut">
              <a:rPr lang="en-US" smtClean="0"/>
              <a:t>4/5/2018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96306-CCF1-0349-94BB-B8B349F3E5BE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627459" y="873912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828359" y="2933245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891420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6" y="2126943"/>
            <a:ext cx="7765322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9" y="4650556"/>
            <a:ext cx="776414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2A142-DE63-CC45-ADA9-325783F3A93A}" type="datetimeFigureOut">
              <a:rPr lang="en-US" smtClean="0"/>
              <a:t>4/5/2018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96306-CCF1-0349-94BB-B8B349F3E5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5126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346" y="609600"/>
            <a:ext cx="776532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346" y="1885950"/>
            <a:ext cx="2475738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346" y="2571750"/>
            <a:ext cx="2475738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35033" y="1885950"/>
            <a:ext cx="2475738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331076" y="2571750"/>
            <a:ext cx="2475738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74929" y="1885950"/>
            <a:ext cx="2475738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974929" y="2571750"/>
            <a:ext cx="2475738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2A142-DE63-CC45-ADA9-325783F3A93A}" type="datetimeFigureOut">
              <a:rPr lang="en-US" smtClean="0"/>
              <a:t>4/5/2018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96306-CCF1-0349-94BB-B8B349F3E5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2728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late-V2-S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239" y="1826045"/>
            <a:ext cx="2529046" cy="1833558"/>
          </a:xfrm>
          <a:prstGeom prst="rect">
            <a:avLst/>
          </a:prstGeom>
        </p:spPr>
      </p:pic>
      <p:pic>
        <p:nvPicPr>
          <p:cNvPr id="28" name="Picture 27" descr="Slate-V2-S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3813" y="1826045"/>
            <a:ext cx="2529046" cy="1833558"/>
          </a:xfrm>
          <a:prstGeom prst="rect">
            <a:avLst/>
          </a:prstGeom>
        </p:spPr>
      </p:pic>
      <p:pic>
        <p:nvPicPr>
          <p:cNvPr id="29" name="Picture 28" descr="Slate-V2-S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1715" y="1826045"/>
            <a:ext cx="2529046" cy="1833558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346" y="609600"/>
            <a:ext cx="776532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5346" y="3904106"/>
            <a:ext cx="2475738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763577" y="1938918"/>
            <a:ext cx="2319276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5346" y="4480369"/>
            <a:ext cx="2475738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32091" y="3904106"/>
            <a:ext cx="2475738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409307" y="1939094"/>
            <a:ext cx="2319276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331075" y="4480368"/>
            <a:ext cx="2476753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75023" y="3904106"/>
            <a:ext cx="2475738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6056774" y="1934432"/>
            <a:ext cx="2319276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974929" y="4480366"/>
            <a:ext cx="2475738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2A142-DE63-CC45-ADA9-325783F3A93A}" type="datetimeFigureOut">
              <a:rPr lang="en-US" smtClean="0"/>
              <a:t>4/5/2018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96306-CCF1-0349-94BB-B8B349F3E5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582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2A142-DE63-CC45-ADA9-325783F3A93A}" type="datetimeFigureOut">
              <a:rPr lang="en-US" smtClean="0"/>
              <a:t>4/5/2018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96306-CCF1-0349-94BB-B8B349F3E5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07250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37302" y="609600"/>
            <a:ext cx="1713365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347" y="609600"/>
            <a:ext cx="5937654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2A142-DE63-CC45-ADA9-325783F3A93A}" type="datetimeFigureOut">
              <a:rPr lang="en-US" smtClean="0"/>
              <a:t>4/5/2018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96306-CCF1-0349-94BB-B8B349F3E5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0006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2A142-DE63-CC45-ADA9-325783F3A93A}" type="datetimeFigureOut">
              <a:rPr lang="en-US" smtClean="0"/>
              <a:t>4/5/2018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96306-CCF1-0349-94BB-B8B349F3E5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0609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551" y="1761068"/>
            <a:ext cx="7192913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1551" y="3589879"/>
            <a:ext cx="7192913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2A142-DE63-CC45-ADA9-325783F3A93A}" type="datetimeFigureOut">
              <a:rPr lang="en-US" smtClean="0"/>
              <a:t>4/5/2018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96306-CCF1-0349-94BB-B8B349F3E5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8711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347" y="1732449"/>
            <a:ext cx="3795373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2169" y="1732450"/>
            <a:ext cx="3798499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2A142-DE63-CC45-ADA9-325783F3A93A}" type="datetimeFigureOut">
              <a:rPr lang="en-US" smtClean="0"/>
              <a:t>4/5/2018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96306-CCF1-0349-94BB-B8B349F3E5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6994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Slate-V2-S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345" y="1770323"/>
            <a:ext cx="3787423" cy="4112953"/>
          </a:xfrm>
          <a:prstGeom prst="rect">
            <a:avLst/>
          </a:prstGeom>
        </p:spPr>
      </p:pic>
      <p:pic>
        <p:nvPicPr>
          <p:cNvPr id="14" name="Picture 13" descr="Slate-V2-S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3245" y="1770323"/>
            <a:ext cx="3787423" cy="411295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4404" y="1835254"/>
            <a:ext cx="3657258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54404" y="2380138"/>
            <a:ext cx="3657258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21225" y="1835255"/>
            <a:ext cx="3671498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21225" y="2380138"/>
            <a:ext cx="3671498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2A142-DE63-CC45-ADA9-325783F3A93A}" type="datetimeFigureOut">
              <a:rPr lang="en-US" smtClean="0"/>
              <a:t>4/5/2018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96306-CCF1-0349-94BB-B8B349F3E5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9509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2A142-DE63-CC45-ADA9-325783F3A93A}" type="datetimeFigureOut">
              <a:rPr lang="en-US" smtClean="0"/>
              <a:t>4/5/2018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96306-CCF1-0349-94BB-B8B349F3E5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31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2A142-DE63-CC45-ADA9-325783F3A93A}" type="datetimeFigureOut">
              <a:rPr lang="en-US" smtClean="0"/>
              <a:t>4/5/2018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96306-CCF1-0349-94BB-B8B349F3E5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0095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7" y="609600"/>
            <a:ext cx="2780167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41725" y="609600"/>
            <a:ext cx="4808943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7" y="2431518"/>
            <a:ext cx="2780167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2A142-DE63-CC45-ADA9-325783F3A93A}" type="datetimeFigureOut">
              <a:rPr lang="en-US" smtClean="0"/>
              <a:t>4/5/2018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96306-CCF1-0349-94BB-B8B349F3E5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74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Slate-V2-S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4987" y="609923"/>
            <a:ext cx="3428146" cy="52054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7" y="609923"/>
            <a:ext cx="3924676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976728" y="743989"/>
            <a:ext cx="3165375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7" y="2439261"/>
            <a:ext cx="3924676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2A142-DE63-CC45-ADA9-325783F3A93A}" type="datetimeFigureOut">
              <a:rPr lang="en-US" smtClean="0"/>
              <a:t>4/5/2018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96306-CCF1-0349-94BB-B8B349F3E5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60955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346" y="609600"/>
            <a:ext cx="776532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346" y="1732450"/>
            <a:ext cx="776532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759052" y="5883276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E7E2A142-DE63-CC45-ADA9-325783F3A93A}" type="datetimeFigureOut">
              <a:rPr lang="en-US" smtClean="0"/>
              <a:t>4/5/2018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347" y="5883276"/>
            <a:ext cx="50046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85509" y="5883276"/>
            <a:ext cx="5651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D6896306-CCF1-0349-94BB-B8B349F3E5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59871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153" r:id="rId1"/>
    <p:sldLayoutId id="2147484154" r:id="rId2"/>
    <p:sldLayoutId id="2147484155" r:id="rId3"/>
    <p:sldLayoutId id="2147484156" r:id="rId4"/>
    <p:sldLayoutId id="2147484157" r:id="rId5"/>
    <p:sldLayoutId id="2147484158" r:id="rId6"/>
    <p:sldLayoutId id="2147484159" r:id="rId7"/>
    <p:sldLayoutId id="2147484160" r:id="rId8"/>
    <p:sldLayoutId id="2147484161" r:id="rId9"/>
    <p:sldLayoutId id="2147484162" r:id="rId10"/>
    <p:sldLayoutId id="2147484163" r:id="rId11"/>
    <p:sldLayoutId id="2147484164" r:id="rId12"/>
    <p:sldLayoutId id="2147484165" r:id="rId13"/>
    <p:sldLayoutId id="2147484166" r:id="rId14"/>
    <p:sldLayoutId id="2147484167" r:id="rId15"/>
    <p:sldLayoutId id="2147484168" r:id="rId16"/>
    <p:sldLayoutId id="214748416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9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0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0.png"/><Relationship Id="rId2" Type="http://schemas.openxmlformats.org/officeDocument/2006/relationships/image" Target="../media/image52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28020" y="550507"/>
            <a:ext cx="7080026" cy="3047836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99CCFF"/>
                </a:solidFill>
              </a:rPr>
              <a:t>A Physics-Based Approach to Nonlinear Human Population Growth Modeling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Cole Prather &amp; Chris </a:t>
            </a:r>
            <a:r>
              <a:rPr lang="en-US" dirty="0" err="1"/>
              <a:t>Fickess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4609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D484C41-C15A-4FD1-80DC-2E1C3B40B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346" y="609600"/>
            <a:ext cx="7765322" cy="970450"/>
          </a:xfrm>
        </p:spPr>
        <p:txBody>
          <a:bodyPr/>
          <a:lstStyle/>
          <a:p>
            <a:r>
              <a:rPr lang="en-US" dirty="0">
                <a:solidFill>
                  <a:srgbClr val="66CCFF"/>
                </a:solidFill>
              </a:rPr>
              <a:t>Power Model Comparison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B81306A8-C901-4564-9559-2639D41BDA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68007" y="2104429"/>
            <a:ext cx="4267619" cy="3335611"/>
          </a:xfrm>
        </p:spPr>
      </p:pic>
      <p:pic>
        <p:nvPicPr>
          <p:cNvPr id="4" name="Content Placeholder 17">
            <a:extLst>
              <a:ext uri="{FF2B5EF4-FFF2-40B4-BE49-F238E27FC236}">
                <a16:creationId xmlns:a16="http://schemas.microsoft.com/office/drawing/2014/main" xmlns="" id="{779BDCED-6C30-49DF-A943-173E237B12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964" y="2104429"/>
            <a:ext cx="4114800" cy="3335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196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66CCFF"/>
                </a:solidFill>
              </a:rPr>
              <a:t>Transition/Extinction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Power, Logistic, and Exponential models of the population were then compared to other models:</a:t>
            </a:r>
          </a:p>
          <a:p>
            <a:pPr lvl="1"/>
            <a:r>
              <a:rPr lang="en-US" dirty="0"/>
              <a:t>Stabilization</a:t>
            </a:r>
          </a:p>
          <a:p>
            <a:pPr lvl="1"/>
            <a:r>
              <a:rPr lang="en-US" dirty="0"/>
              <a:t>Lambda</a:t>
            </a:r>
          </a:p>
          <a:p>
            <a:pPr lvl="1"/>
            <a:r>
              <a:rPr lang="en-US" dirty="0"/>
              <a:t>Dielectric</a:t>
            </a:r>
          </a:p>
          <a:p>
            <a:pPr lvl="1"/>
            <a:r>
              <a:rPr lang="en-US" dirty="0"/>
              <a:t>Extinction</a:t>
            </a:r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9970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FAB4057-73B7-4841-AD29-253A6F567A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66CCFF"/>
                </a:solidFill>
              </a:rPr>
              <a:t>Dielectric Model Forecast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FDD8EFCB-5C0F-40D7-9F42-DD7F087EC5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15675" y="2286000"/>
            <a:ext cx="4128089" cy="3226553"/>
          </a:xfrm>
        </p:spPr>
      </p:pic>
      <p:pic>
        <p:nvPicPr>
          <p:cNvPr id="4" name="Content Placeholder 5">
            <a:extLst>
              <a:ext uri="{FF2B5EF4-FFF2-40B4-BE49-F238E27FC236}">
                <a16:creationId xmlns:a16="http://schemas.microsoft.com/office/drawing/2014/main" xmlns="" id="{5211ACC3-C8BD-4C90-AA3B-3DCDBDBC3E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669" y="2286000"/>
            <a:ext cx="4233041" cy="3226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634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BF43A43-DED9-440A-8987-BA0970603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66CCFF"/>
                </a:solidFill>
              </a:rPr>
              <a:t>Lambda &amp; Extinction Model Forecast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5685E1D6-72E9-4C78-A417-1C21C2F350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0" y="1925969"/>
            <a:ext cx="4225464" cy="3302662"/>
          </a:xfrm>
        </p:spPr>
      </p:pic>
      <p:pic>
        <p:nvPicPr>
          <p:cNvPr id="4" name="Content Placeholder 7">
            <a:extLst>
              <a:ext uri="{FF2B5EF4-FFF2-40B4-BE49-F238E27FC236}">
                <a16:creationId xmlns:a16="http://schemas.microsoft.com/office/drawing/2014/main" xmlns="" id="{18CD8CCE-01D6-4B52-A3B3-B9905103F2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925969"/>
            <a:ext cx="3952514" cy="3302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270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BF43A43-DED9-440A-8987-BA0970603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66CCFF"/>
                </a:solidFill>
              </a:rPr>
              <a:t>Comparison of the Three Best Models</a:t>
            </a:r>
          </a:p>
        </p:txBody>
      </p:sp>
      <p:pic>
        <p:nvPicPr>
          <p:cNvPr id="4" name="Content Placeholder 7">
            <a:extLst>
              <a:ext uri="{FF2B5EF4-FFF2-40B4-BE49-F238E27FC236}">
                <a16:creationId xmlns:a16="http://schemas.microsoft.com/office/drawing/2014/main" xmlns="" id="{18CD8CCE-01D6-4B52-A3B3-B9905103F2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925969"/>
            <a:ext cx="3952514" cy="3302662"/>
          </a:xfrm>
          <a:prstGeom prst="rect">
            <a:avLst/>
          </a:prstGeom>
        </p:spPr>
      </p:pic>
      <p:pic>
        <p:nvPicPr>
          <p:cNvPr id="6" name="Picture Placeholder 152">
            <a:extLst>
              <a:ext uri="{FF2B5EF4-FFF2-40B4-BE49-F238E27FC236}">
                <a16:creationId xmlns:a16="http://schemas.microsoft.com/office/drawing/2014/main" xmlns="" id="{CBF5A01F-B87C-48E0-B9D2-3A2608E1737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728" b="1728"/>
          <a:stretch>
            <a:fillRect/>
          </a:stretch>
        </p:blipFill>
        <p:spPr>
          <a:xfrm>
            <a:off x="457201" y="1925970"/>
            <a:ext cx="3952514" cy="3302662"/>
          </a:xfrm>
          <a:prstGeom prst="roundRect">
            <a:avLst>
              <a:gd name="adj" fmla="val 0"/>
            </a:avLst>
          </a:prstGeom>
        </p:spPr>
      </p:pic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xmlns="" id="{31C4E9C9-5BB4-42CB-83B9-F97BF388DD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8007" y="1925969"/>
            <a:ext cx="4225464" cy="3302663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51357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>
                <a:solidFill>
                  <a:srgbClr val="66CCFF"/>
                </a:solidFill>
              </a:rPr>
              <a:t>Parameter Optimization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xmlns="" id="{D731BF71-06B3-4F12-BDF8-DB069E15320A}"/>
              </a:ext>
            </a:extLst>
          </p:cNvPr>
          <p:cNvSpPr txBox="1">
            <a:spLocks/>
          </p:cNvSpPr>
          <p:nvPr/>
        </p:nvSpPr>
        <p:spPr>
          <a:xfrm>
            <a:off x="685346" y="1732451"/>
            <a:ext cx="7765322" cy="18489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Using Excel’s Solver tool, the parameters of each model were optimized by a minimization routine on the sum of squares.</a:t>
            </a:r>
          </a:p>
          <a:p>
            <a:r>
              <a:rPr lang="en-US" dirty="0"/>
              <a:t>Error estimates for each parameter were also calculated.</a:t>
            </a:r>
          </a:p>
          <a:p>
            <a:pPr marL="0" indent="0">
              <a:buFont typeface="Wingdings 2" charset="2"/>
              <a:buNone/>
            </a:pP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6582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>
                <a:solidFill>
                  <a:srgbClr val="66CCFF"/>
                </a:solidFill>
              </a:rPr>
              <a:t>Model Comparison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xmlns="" id="{8C9AF751-9457-46F9-896F-A1FCC96998A9}"/>
              </a:ext>
            </a:extLst>
          </p:cNvPr>
          <p:cNvSpPr txBox="1">
            <a:spLocks/>
          </p:cNvSpPr>
          <p:nvPr/>
        </p:nvSpPr>
        <p:spPr>
          <a:xfrm>
            <a:off x="685346" y="1732451"/>
            <a:ext cx="7765322" cy="18489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After completing the optimization for both a full data set (408 entries) and a recapitulated data set (41 entries), the sum of squares and R-squared values were compared for each of the models.</a:t>
            </a:r>
          </a:p>
          <a:p>
            <a:pPr marL="0" indent="0">
              <a:buFont typeface="Wingdings 2" charset="2"/>
              <a:buNone/>
            </a:pP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6040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7F3A1B6-45DF-425F-9CD2-14A354B28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66CCFF"/>
                </a:solidFill>
              </a:rPr>
              <a:t>Model Optimization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86576083-8F36-41C2-AA8E-C7CD1978E6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6150" y="1600200"/>
            <a:ext cx="5211698" cy="458215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F5558D86-9B1E-4C89-AF4E-AFB27382E7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91" t="1047" r="2038" b="965"/>
          <a:stretch/>
        </p:blipFill>
        <p:spPr>
          <a:xfrm>
            <a:off x="1101012" y="1600200"/>
            <a:ext cx="6736702" cy="4781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504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solidFill>
                  <a:srgbClr val="66CCFF"/>
                </a:solidFill>
              </a:rPr>
              <a:t>Optimization Conclusions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xmlns="" id="{F6150F41-8D95-41B1-A5D4-F3603A644798}"/>
              </a:ext>
            </a:extLst>
          </p:cNvPr>
          <p:cNvSpPr txBox="1">
            <a:spLocks/>
          </p:cNvSpPr>
          <p:nvPr/>
        </p:nvSpPr>
        <p:spPr>
          <a:xfrm>
            <a:off x="685346" y="1732451"/>
            <a:ext cx="7765322" cy="18489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 lnSpcReduction="10000"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Generally, the R-squared value improved for the recapitulated data.</a:t>
            </a:r>
          </a:p>
          <a:p>
            <a:r>
              <a:rPr lang="en-US" dirty="0"/>
              <a:t>The Power model was a better fit than both the Logistic and Exponential models.</a:t>
            </a:r>
          </a:p>
          <a:p>
            <a:r>
              <a:rPr lang="en-US" dirty="0"/>
              <a:t>The Dielectric and Extinction models had consistently high R-squared values for both data sets.</a:t>
            </a:r>
          </a:p>
          <a:p>
            <a:pPr marL="0" indent="0">
              <a:buFont typeface="Wingdings 2" charset="2"/>
              <a:buNone/>
            </a:pP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4560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66CCFF"/>
                </a:solidFill>
              </a:rPr>
              <a:t>Forecasting Conclusions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power model has a large error associated with one of its parameters, and although having a high R-squared value, it is unlikely that the population will continue increasing indefinitely.</a:t>
            </a:r>
          </a:p>
          <a:p>
            <a:r>
              <a:rPr lang="en-US" dirty="0"/>
              <a:t>The Extinction model reaches a critical point at the last known input (2017) thus is not likely an accurate prediction.</a:t>
            </a:r>
          </a:p>
          <a:p>
            <a:r>
              <a:rPr lang="en-US" dirty="0"/>
              <a:t>The Dielectric model remains the most likely description of human population growth.</a:t>
            </a:r>
          </a:p>
        </p:txBody>
      </p:sp>
    </p:spTree>
    <p:extLst>
      <p:ext uri="{BB962C8B-B14F-4D97-AF65-F5344CB8AC3E}">
        <p14:creationId xmlns:p14="http://schemas.microsoft.com/office/powerpoint/2010/main" val="3518360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66CCFF"/>
                </a:solidFill>
              </a:rPr>
              <a:t>Data Compilation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400" dirty="0"/>
              <a:t>Using available census data from the USCB, UN, and other sources, a “total” was established and deemed the “canonical” dataset.</a:t>
            </a:r>
          </a:p>
          <a:p>
            <a:r>
              <a:rPr lang="en-US" sz="2400" dirty="0"/>
              <a:t>This canonical set was compared to known historical events that significantly reduced the population:</a:t>
            </a:r>
          </a:p>
          <a:p>
            <a:pPr lvl="1"/>
            <a:r>
              <a:rPr lang="en-US" sz="1400" dirty="0" err="1"/>
              <a:t>Antonine</a:t>
            </a:r>
            <a:r>
              <a:rPr lang="en-US" sz="1400" dirty="0"/>
              <a:t> Plague	 (165 – 180 AD)</a:t>
            </a:r>
          </a:p>
          <a:p>
            <a:pPr lvl="1"/>
            <a:r>
              <a:rPr lang="en-US" sz="1400" dirty="0"/>
              <a:t>Plague of Justinian	 (500 – 700 AD)</a:t>
            </a:r>
          </a:p>
          <a:p>
            <a:pPr lvl="1"/>
            <a:r>
              <a:rPr lang="en-US" sz="1400" dirty="0"/>
              <a:t>The Bubonic Plague 	 (1350 AD)</a:t>
            </a:r>
          </a:p>
          <a:p>
            <a:pPr lvl="1"/>
            <a:r>
              <a:rPr lang="en-US" sz="1400" dirty="0">
                <a:solidFill>
                  <a:schemeClr val="tx1"/>
                </a:solidFill>
              </a:rPr>
              <a:t>Black Death 		 (1350 AD)</a:t>
            </a:r>
          </a:p>
          <a:p>
            <a:pPr lvl="1"/>
            <a:r>
              <a:rPr lang="en-US" sz="1400" dirty="0">
                <a:solidFill>
                  <a:schemeClr val="tx1"/>
                </a:solidFill>
              </a:rPr>
              <a:t>Plague of Justinian 	 (541-542 AD) </a:t>
            </a:r>
          </a:p>
          <a:p>
            <a:pPr lvl="1"/>
            <a:r>
              <a:rPr lang="en-US" sz="1400" dirty="0">
                <a:solidFill>
                  <a:schemeClr val="tx1"/>
                </a:solidFill>
              </a:rPr>
              <a:t>WWI  			 (1914-1918 AD) </a:t>
            </a:r>
          </a:p>
          <a:p>
            <a:pPr lvl="1"/>
            <a:r>
              <a:rPr lang="en-US" sz="1400" dirty="0">
                <a:solidFill>
                  <a:schemeClr val="tx1"/>
                </a:solidFill>
              </a:rPr>
              <a:t>WWII  			 (1939-1945 AD) </a:t>
            </a:r>
          </a:p>
        </p:txBody>
      </p:sp>
    </p:spTree>
    <p:extLst>
      <p:ext uri="{BB962C8B-B14F-4D97-AF65-F5344CB8AC3E}">
        <p14:creationId xmlns:p14="http://schemas.microsoft.com/office/powerpoint/2010/main" val="3875431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A2D1DEA-2813-4CD1-B287-6A9778D294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66CCFF"/>
                </a:solidFill>
              </a:rPr>
              <a:t>Timeframe Extrapolation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xmlns="" id="{BEC208F7-BE7D-429A-A396-3503534F2096}"/>
              </a:ext>
            </a:extLst>
          </p:cNvPr>
          <p:cNvSpPr txBox="1">
            <a:spLocks/>
          </p:cNvSpPr>
          <p:nvPr/>
        </p:nvSpPr>
        <p:spPr>
          <a:xfrm>
            <a:off x="685346" y="1732451"/>
            <a:ext cx="7765322" cy="18489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 lnSpcReduction="10000"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So if parameter optimization works for the total timeframe does it work well looking at a differential time segments. </a:t>
            </a:r>
          </a:p>
          <a:p>
            <a:pPr lvl="1"/>
            <a:r>
              <a:rPr lang="en-US" dirty="0"/>
              <a:t>Therefore, to test this take only data from time A-B and do the optimization processes done in the prior slides.</a:t>
            </a:r>
          </a:p>
          <a:p>
            <a:pPr lvl="1"/>
            <a:r>
              <a:rPr lang="en-US" dirty="0"/>
              <a:t>So does this work well?</a:t>
            </a:r>
          </a:p>
          <a:p>
            <a:pPr marL="0" indent="0">
              <a:buFont typeface="Wingdings 2" charset="2"/>
              <a:buNone/>
            </a:pP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7219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DEBB4F1-F049-4659-BB11-5A872060FD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175" y="755780"/>
            <a:ext cx="8372475" cy="1263520"/>
          </a:xfrm>
        </p:spPr>
        <p:txBody>
          <a:bodyPr>
            <a:noAutofit/>
          </a:bodyPr>
          <a:lstStyle/>
          <a:p>
            <a:pPr algn="ctr"/>
            <a:r>
              <a:rPr lang="en-US" sz="2400" dirty="0">
                <a:solidFill>
                  <a:srgbClr val="66CCFF"/>
                </a:solidFill>
              </a:rPr>
              <a:t>Exponential Model from </a:t>
            </a:r>
            <a:br>
              <a:rPr lang="en-US" sz="2400" dirty="0">
                <a:solidFill>
                  <a:srgbClr val="66CCFF"/>
                </a:solidFill>
              </a:rPr>
            </a:br>
            <a:r>
              <a:rPr lang="en-US" sz="2400" dirty="0">
                <a:solidFill>
                  <a:srgbClr val="66CCFF"/>
                </a:solidFill>
              </a:rPr>
              <a:t>1900 – 1950 Vs. 1950 – Present </a:t>
            </a:r>
            <a:br>
              <a:rPr lang="en-US" sz="2400" dirty="0">
                <a:solidFill>
                  <a:srgbClr val="66CCFF"/>
                </a:solidFill>
              </a:rPr>
            </a:br>
            <a:r>
              <a:rPr lang="en-US" sz="2400" dirty="0">
                <a:solidFill>
                  <a:srgbClr val="66CCFF"/>
                </a:solidFill>
              </a:rPr>
              <a:t>Constraint Models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27507A3D-5553-4971-9EFD-92575352B5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2426" y="1819051"/>
            <a:ext cx="3809993" cy="400499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1900 - 1950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26" y="2213586"/>
            <a:ext cx="3905243" cy="3305023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FB1C7B5F-0EAA-4979-B3A9-CFF0EF61010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800600" y="1813088"/>
            <a:ext cx="3829050" cy="400499"/>
          </a:xfrm>
        </p:spPr>
        <p:txBody>
          <a:bodyPr>
            <a:normAutofit/>
          </a:bodyPr>
          <a:lstStyle/>
          <a:p>
            <a:pPr algn="r"/>
            <a:r>
              <a:rPr lang="en-US" sz="1950" dirty="0"/>
              <a:t>1950 - Present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xmlns="" id="{43306ACB-F47B-4123-9876-969668D689EF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7" y="2219549"/>
            <a:ext cx="3905243" cy="3299060"/>
          </a:xfrm>
        </p:spPr>
      </p:pic>
    </p:spTree>
    <p:extLst>
      <p:ext uri="{BB962C8B-B14F-4D97-AF65-F5344CB8AC3E}">
        <p14:creationId xmlns:p14="http://schemas.microsoft.com/office/powerpoint/2010/main" val="3285134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DEBB4F1-F049-4659-BB11-5A872060FD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175" y="783771"/>
            <a:ext cx="8372475" cy="1235529"/>
          </a:xfrm>
        </p:spPr>
        <p:txBody>
          <a:bodyPr>
            <a:noAutofit/>
          </a:bodyPr>
          <a:lstStyle/>
          <a:p>
            <a:pPr algn="ctr"/>
            <a:r>
              <a:rPr lang="en-US" sz="2100" dirty="0">
                <a:solidFill>
                  <a:srgbClr val="66CCFF"/>
                </a:solidFill>
              </a:rPr>
              <a:t>Logistic Model from 1900 – 1950 Vs. 1950 – Present </a:t>
            </a:r>
            <a:br>
              <a:rPr lang="en-US" sz="2100" dirty="0">
                <a:solidFill>
                  <a:srgbClr val="66CCFF"/>
                </a:solidFill>
              </a:rPr>
            </a:br>
            <a:r>
              <a:rPr lang="en-US" sz="2100" dirty="0">
                <a:solidFill>
                  <a:srgbClr val="66CCFF"/>
                </a:solidFill>
              </a:rPr>
              <a:t>Constraint Models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27507A3D-5553-4971-9EFD-92575352B5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2426" y="1819051"/>
            <a:ext cx="3809993" cy="400499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1900 - 1950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25" y="2213587"/>
            <a:ext cx="3875627" cy="3307678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FB1C7B5F-0EAA-4979-B3A9-CFF0EF61010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800600" y="1813088"/>
            <a:ext cx="3829050" cy="400499"/>
          </a:xfrm>
        </p:spPr>
        <p:txBody>
          <a:bodyPr>
            <a:normAutofit/>
          </a:bodyPr>
          <a:lstStyle/>
          <a:p>
            <a:pPr algn="r"/>
            <a:r>
              <a:rPr lang="en-US" sz="1950" dirty="0"/>
              <a:t>1950 - Present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xmlns="" id="{43306ACB-F47B-4123-9876-969668D689EF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4754024" y="2213588"/>
            <a:ext cx="3875627" cy="3307677"/>
          </a:xfrm>
        </p:spPr>
      </p:pic>
    </p:spTree>
    <p:extLst>
      <p:ext uri="{BB962C8B-B14F-4D97-AF65-F5344CB8AC3E}">
        <p14:creationId xmlns:p14="http://schemas.microsoft.com/office/powerpoint/2010/main" val="3027632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DEBB4F1-F049-4659-BB11-5A872060FD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175" y="597159"/>
            <a:ext cx="8372475" cy="1422141"/>
          </a:xfrm>
        </p:spPr>
        <p:txBody>
          <a:bodyPr>
            <a:noAutofit/>
          </a:bodyPr>
          <a:lstStyle/>
          <a:p>
            <a:pPr algn="ctr"/>
            <a:r>
              <a:rPr lang="en-US" sz="2400" dirty="0">
                <a:solidFill>
                  <a:srgbClr val="66CCFF"/>
                </a:solidFill>
              </a:rPr>
              <a:t>Power Model from 1900 – 1950 Vs. 1950 – Present </a:t>
            </a:r>
            <a:br>
              <a:rPr lang="en-US" sz="2400" dirty="0">
                <a:solidFill>
                  <a:srgbClr val="66CCFF"/>
                </a:solidFill>
              </a:rPr>
            </a:br>
            <a:r>
              <a:rPr lang="en-US" sz="2400" dirty="0">
                <a:solidFill>
                  <a:srgbClr val="66CCFF"/>
                </a:solidFill>
              </a:rPr>
              <a:t>Constraint Models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27507A3D-5553-4971-9EFD-92575352B5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2426" y="1819051"/>
            <a:ext cx="3809993" cy="400499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1900 - 1950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26" y="2219550"/>
            <a:ext cx="3905243" cy="3301379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FB1C7B5F-0EAA-4979-B3A9-CFF0EF61010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800600" y="1813088"/>
            <a:ext cx="3829050" cy="400499"/>
          </a:xfrm>
        </p:spPr>
        <p:txBody>
          <a:bodyPr>
            <a:normAutofit/>
          </a:bodyPr>
          <a:lstStyle/>
          <a:p>
            <a:pPr algn="r"/>
            <a:r>
              <a:rPr lang="en-US" sz="1950" dirty="0"/>
              <a:t>1950 - Present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xmlns="" id="{43306ACB-F47B-4123-9876-969668D689EF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4733926" y="2219550"/>
            <a:ext cx="3895725" cy="3301715"/>
          </a:xfr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26" y="2213587"/>
            <a:ext cx="3905243" cy="3307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688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DEBB4F1-F049-4659-BB11-5A872060FD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175" y="634482"/>
            <a:ext cx="8372475" cy="1384818"/>
          </a:xfrm>
        </p:spPr>
        <p:txBody>
          <a:bodyPr>
            <a:noAutofit/>
          </a:bodyPr>
          <a:lstStyle/>
          <a:p>
            <a:pPr algn="ctr"/>
            <a:r>
              <a:rPr lang="en-US" sz="2100" dirty="0">
                <a:solidFill>
                  <a:srgbClr val="66CCFF"/>
                </a:solidFill>
              </a:rPr>
              <a:t>Lambda Model from 1900 – 1950 Vs. 1950 – Present </a:t>
            </a:r>
            <a:br>
              <a:rPr lang="en-US" sz="2100" dirty="0">
                <a:solidFill>
                  <a:srgbClr val="66CCFF"/>
                </a:solidFill>
              </a:rPr>
            </a:br>
            <a:r>
              <a:rPr lang="en-US" sz="2100" dirty="0">
                <a:solidFill>
                  <a:srgbClr val="66CCFF"/>
                </a:solidFill>
              </a:rPr>
              <a:t>Constraint Models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27507A3D-5553-4971-9EFD-92575352B5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2426" y="1819051"/>
            <a:ext cx="3809993" cy="400499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1900 - 1950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25" y="2213587"/>
            <a:ext cx="3919669" cy="3307678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FB1C7B5F-0EAA-4979-B3A9-CFF0EF61010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800600" y="1813088"/>
            <a:ext cx="3829050" cy="400499"/>
          </a:xfrm>
        </p:spPr>
        <p:txBody>
          <a:bodyPr>
            <a:normAutofit/>
          </a:bodyPr>
          <a:lstStyle/>
          <a:p>
            <a:pPr algn="r"/>
            <a:r>
              <a:rPr lang="en-US" sz="1950" dirty="0"/>
              <a:t>1950 - Present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xmlns="" id="{43306ACB-F47B-4123-9876-969668D689EF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4709981" y="2219549"/>
            <a:ext cx="3919669" cy="3301716"/>
          </a:xfrm>
        </p:spPr>
      </p:pic>
    </p:spTree>
    <p:extLst>
      <p:ext uri="{BB962C8B-B14F-4D97-AF65-F5344CB8AC3E}">
        <p14:creationId xmlns:p14="http://schemas.microsoft.com/office/powerpoint/2010/main" val="3753632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DEBB4F1-F049-4659-BB11-5A872060FD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175" y="597159"/>
            <a:ext cx="8372475" cy="1422141"/>
          </a:xfrm>
        </p:spPr>
        <p:txBody>
          <a:bodyPr>
            <a:noAutofit/>
          </a:bodyPr>
          <a:lstStyle/>
          <a:p>
            <a:pPr algn="ctr"/>
            <a:r>
              <a:rPr lang="en-US" sz="2100" dirty="0">
                <a:solidFill>
                  <a:srgbClr val="66CCFF"/>
                </a:solidFill>
              </a:rPr>
              <a:t>Dielectric Model from 1900 – 1950 Vs. 1950 – Present </a:t>
            </a:r>
            <a:br>
              <a:rPr lang="en-US" sz="2100" dirty="0">
                <a:solidFill>
                  <a:srgbClr val="66CCFF"/>
                </a:solidFill>
              </a:rPr>
            </a:br>
            <a:r>
              <a:rPr lang="en-US" sz="2100" dirty="0">
                <a:solidFill>
                  <a:srgbClr val="66CCFF"/>
                </a:solidFill>
              </a:rPr>
              <a:t>Constraint Models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27507A3D-5553-4971-9EFD-92575352B5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2426" y="1819051"/>
            <a:ext cx="3809993" cy="400499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1900 - 1950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24" y="2213586"/>
            <a:ext cx="3905244" cy="3307343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FB1C7B5F-0EAA-4979-B3A9-CFF0EF61010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800600" y="1813088"/>
            <a:ext cx="3829050" cy="400499"/>
          </a:xfrm>
        </p:spPr>
        <p:txBody>
          <a:bodyPr>
            <a:normAutofit/>
          </a:bodyPr>
          <a:lstStyle/>
          <a:p>
            <a:pPr algn="r"/>
            <a:r>
              <a:rPr lang="en-US" sz="1950" dirty="0"/>
              <a:t>1950 - Present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xmlns="" id="{2487D143-C117-434B-BBCF-154580C5B221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4724405" y="2213586"/>
            <a:ext cx="3905244" cy="3307679"/>
          </a:xfrm>
        </p:spPr>
      </p:pic>
    </p:spTree>
    <p:extLst>
      <p:ext uri="{BB962C8B-B14F-4D97-AF65-F5344CB8AC3E}">
        <p14:creationId xmlns:p14="http://schemas.microsoft.com/office/powerpoint/2010/main" val="581117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DEBB4F1-F049-4659-BB11-5A872060FD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175" y="643813"/>
            <a:ext cx="8372475" cy="1375488"/>
          </a:xfrm>
        </p:spPr>
        <p:txBody>
          <a:bodyPr>
            <a:noAutofit/>
          </a:bodyPr>
          <a:lstStyle/>
          <a:p>
            <a:pPr algn="ctr"/>
            <a:r>
              <a:rPr lang="en-US" sz="2100" dirty="0">
                <a:solidFill>
                  <a:srgbClr val="66CCFF"/>
                </a:solidFill>
              </a:rPr>
              <a:t>Comparison of the 3 best models </a:t>
            </a:r>
            <a:br>
              <a:rPr lang="en-US" sz="2100" dirty="0">
                <a:solidFill>
                  <a:srgbClr val="66CCFF"/>
                </a:solidFill>
              </a:rPr>
            </a:br>
            <a:r>
              <a:rPr lang="en-US" sz="2100" dirty="0">
                <a:solidFill>
                  <a:srgbClr val="66CCFF"/>
                </a:solidFill>
              </a:rPr>
              <a:t>from 1900 – 1950 Vs. 1950 – Present </a:t>
            </a:r>
            <a:br>
              <a:rPr lang="en-US" sz="2100" dirty="0">
                <a:solidFill>
                  <a:srgbClr val="66CCFF"/>
                </a:solidFill>
              </a:rPr>
            </a:br>
            <a:r>
              <a:rPr lang="en-US" sz="2100" dirty="0">
                <a:solidFill>
                  <a:srgbClr val="66CCFF"/>
                </a:solidFill>
              </a:rPr>
              <a:t>Constraint Models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27507A3D-5553-4971-9EFD-92575352B5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2426" y="1819051"/>
            <a:ext cx="3809993" cy="400499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1900 - 1950</a:t>
            </a:r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25" y="2213587"/>
            <a:ext cx="3925961" cy="3307678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FB1C7B5F-0EAA-4979-B3A9-CFF0EF61010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800600" y="1813088"/>
            <a:ext cx="3829050" cy="400499"/>
          </a:xfrm>
        </p:spPr>
        <p:txBody>
          <a:bodyPr>
            <a:normAutofit/>
          </a:bodyPr>
          <a:lstStyle/>
          <a:p>
            <a:pPr algn="r"/>
            <a:r>
              <a:rPr lang="en-US" sz="1950" dirty="0"/>
              <a:t>1950 - Present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xmlns="" id="{43306ACB-F47B-4123-9876-969668D689EF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4703689" y="2219549"/>
            <a:ext cx="3925961" cy="3301716"/>
          </a:xfrm>
        </p:spPr>
      </p:pic>
    </p:spTree>
    <p:extLst>
      <p:ext uri="{BB962C8B-B14F-4D97-AF65-F5344CB8AC3E}">
        <p14:creationId xmlns:p14="http://schemas.microsoft.com/office/powerpoint/2010/main" val="2994394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66CCFF"/>
                </a:solidFill>
              </a:rPr>
              <a:t>Trend? (Or Lack There Of?)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From the previous slides we saw that there is definitely a downward trend in the optimization for the 1950 – Present Vs. 1900 – 1950 curves.</a:t>
            </a:r>
          </a:p>
          <a:p>
            <a:r>
              <a:rPr lang="en-US" sz="2400" dirty="0"/>
              <a:t>Does this trend continue to decline if we got to lower dates?</a:t>
            </a:r>
          </a:p>
          <a:p>
            <a:r>
              <a:rPr lang="en-US" sz="2400" dirty="0"/>
              <a:t>To test this we will look at the 1200 -1300 and 1200 -1500 timeframe optimization.</a:t>
            </a:r>
          </a:p>
        </p:txBody>
      </p:sp>
    </p:spTree>
    <p:extLst>
      <p:ext uri="{BB962C8B-B14F-4D97-AF65-F5344CB8AC3E}">
        <p14:creationId xmlns:p14="http://schemas.microsoft.com/office/powerpoint/2010/main" val="2572530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DEBB4F1-F049-4659-BB11-5A872060FD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175" y="737118"/>
            <a:ext cx="8372475" cy="1282182"/>
          </a:xfrm>
        </p:spPr>
        <p:txBody>
          <a:bodyPr>
            <a:noAutofit/>
          </a:bodyPr>
          <a:lstStyle/>
          <a:p>
            <a:pPr algn="ctr"/>
            <a:r>
              <a:rPr lang="en-US" sz="2400" dirty="0">
                <a:solidFill>
                  <a:srgbClr val="66CCFF"/>
                </a:solidFill>
              </a:rPr>
              <a:t>Power Model from 1200 - 1300 Vs. 1200 – 1500 </a:t>
            </a:r>
            <a:br>
              <a:rPr lang="en-US" sz="2400" dirty="0">
                <a:solidFill>
                  <a:srgbClr val="66CCFF"/>
                </a:solidFill>
              </a:rPr>
            </a:br>
            <a:r>
              <a:rPr lang="en-US" sz="2400" dirty="0">
                <a:solidFill>
                  <a:srgbClr val="66CCFF"/>
                </a:solidFill>
              </a:rPr>
              <a:t>Constraint Models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27507A3D-5553-4971-9EFD-92575352B5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2426" y="1819051"/>
            <a:ext cx="3809993" cy="400499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1200 - 1300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455" y="2215914"/>
            <a:ext cx="3938099" cy="3305015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FB1C7B5F-0EAA-4979-B3A9-CFF0EF61010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800600" y="1813088"/>
            <a:ext cx="3829050" cy="400499"/>
          </a:xfrm>
        </p:spPr>
        <p:txBody>
          <a:bodyPr>
            <a:normAutofit/>
          </a:bodyPr>
          <a:lstStyle/>
          <a:p>
            <a:pPr algn="r"/>
            <a:r>
              <a:rPr lang="en-US" sz="1950" dirty="0"/>
              <a:t>1200 - 1500</a:t>
            </a:r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1551" y="2219550"/>
            <a:ext cx="3938099" cy="3301379"/>
          </a:xfrm>
        </p:spPr>
      </p:pic>
    </p:spTree>
    <p:extLst>
      <p:ext uri="{BB962C8B-B14F-4D97-AF65-F5344CB8AC3E}">
        <p14:creationId xmlns:p14="http://schemas.microsoft.com/office/powerpoint/2010/main" val="2454440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DEBB4F1-F049-4659-BB11-5A872060FD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175" y="597159"/>
            <a:ext cx="8372475" cy="1422141"/>
          </a:xfrm>
        </p:spPr>
        <p:txBody>
          <a:bodyPr>
            <a:noAutofit/>
          </a:bodyPr>
          <a:lstStyle/>
          <a:p>
            <a:pPr algn="ctr"/>
            <a:r>
              <a:rPr lang="en-US" sz="2400" dirty="0">
                <a:solidFill>
                  <a:srgbClr val="66CCFF"/>
                </a:solidFill>
              </a:rPr>
              <a:t>Exponential Model from </a:t>
            </a:r>
            <a:br>
              <a:rPr lang="en-US" sz="2400" dirty="0">
                <a:solidFill>
                  <a:srgbClr val="66CCFF"/>
                </a:solidFill>
              </a:rPr>
            </a:br>
            <a:r>
              <a:rPr lang="en-US" sz="2400" dirty="0">
                <a:solidFill>
                  <a:srgbClr val="66CCFF"/>
                </a:solidFill>
              </a:rPr>
              <a:t>1200 – 1300 Vs. 1200 – 1500 </a:t>
            </a:r>
            <a:br>
              <a:rPr lang="en-US" sz="2400" dirty="0">
                <a:solidFill>
                  <a:srgbClr val="66CCFF"/>
                </a:solidFill>
              </a:rPr>
            </a:br>
            <a:r>
              <a:rPr lang="en-US" sz="2400" dirty="0">
                <a:solidFill>
                  <a:srgbClr val="66CCFF"/>
                </a:solidFill>
              </a:rPr>
              <a:t>Constraint Models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27507A3D-5553-4971-9EFD-92575352B5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2426" y="1819051"/>
            <a:ext cx="3809993" cy="400499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1200 - 1300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26" y="2225511"/>
            <a:ext cx="3988878" cy="3293098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FB1C7B5F-0EAA-4979-B3A9-CFF0EF61010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800600" y="1813088"/>
            <a:ext cx="3829050" cy="400499"/>
          </a:xfrm>
        </p:spPr>
        <p:txBody>
          <a:bodyPr>
            <a:normAutofit/>
          </a:bodyPr>
          <a:lstStyle/>
          <a:p>
            <a:pPr algn="r"/>
            <a:r>
              <a:rPr lang="en-US" sz="1950" dirty="0"/>
              <a:t>1200 - 1500</a:t>
            </a:r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0772" y="2225511"/>
            <a:ext cx="3988878" cy="3293098"/>
          </a:xfrm>
        </p:spPr>
      </p:pic>
    </p:spTree>
    <p:extLst>
      <p:ext uri="{BB962C8B-B14F-4D97-AF65-F5344CB8AC3E}">
        <p14:creationId xmlns:p14="http://schemas.microsoft.com/office/powerpoint/2010/main" val="3385274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5A5B03E-411E-417A-995F-3C671F377E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351" y="964956"/>
            <a:ext cx="8115300" cy="463794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rgbClr val="66CCFF"/>
                </a:solidFill>
              </a:rPr>
              <a:t>Creating A Population Data Bias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BD35C111-13B5-45DC-B16B-1315CFEC62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19623" y="2268415"/>
            <a:ext cx="3852377" cy="2987187"/>
          </a:xfrm>
        </p:spPr>
        <p:txBody>
          <a:bodyPr>
            <a:normAutofit/>
          </a:bodyPr>
          <a:lstStyle/>
          <a:p>
            <a:r>
              <a:rPr lang="en-US" dirty="0"/>
              <a:t>The main issue with creating a bias was finding realistic data.</a:t>
            </a:r>
          </a:p>
          <a:p>
            <a:r>
              <a:rPr lang="en-US" dirty="0"/>
              <a:t>The Durand 1967 data was a perfect exponential fit, which is impossible.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xmlns="" id="{BAC25AD0-9EA5-46AD-AD47-2FC7C5141B07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5073880" y="2268416"/>
            <a:ext cx="2958611" cy="2987186"/>
          </a:xfrm>
        </p:spPr>
      </p:pic>
    </p:spTree>
    <p:extLst>
      <p:ext uri="{BB962C8B-B14F-4D97-AF65-F5344CB8AC3E}">
        <p14:creationId xmlns:p14="http://schemas.microsoft.com/office/powerpoint/2010/main" val="3587548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DEBB4F1-F049-4659-BB11-5A872060FD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175" y="690465"/>
            <a:ext cx="8372475" cy="1328835"/>
          </a:xfrm>
        </p:spPr>
        <p:txBody>
          <a:bodyPr>
            <a:noAutofit/>
          </a:bodyPr>
          <a:lstStyle/>
          <a:p>
            <a:pPr algn="ctr"/>
            <a:r>
              <a:rPr lang="en-US" sz="2100" dirty="0">
                <a:solidFill>
                  <a:srgbClr val="66CCFF"/>
                </a:solidFill>
              </a:rPr>
              <a:t>Logistic Model from 1200 – 1300 Vs. 1200 – 1500 </a:t>
            </a:r>
            <a:br>
              <a:rPr lang="en-US" sz="2100" dirty="0">
                <a:solidFill>
                  <a:srgbClr val="66CCFF"/>
                </a:solidFill>
              </a:rPr>
            </a:br>
            <a:r>
              <a:rPr lang="en-US" sz="2100" dirty="0">
                <a:solidFill>
                  <a:srgbClr val="66CCFF"/>
                </a:solidFill>
              </a:rPr>
              <a:t>Constraint Models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27507A3D-5553-4971-9EFD-92575352B5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2426" y="1819051"/>
            <a:ext cx="3809993" cy="400499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1200- 1300 </a:t>
            </a:r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25" y="2219550"/>
            <a:ext cx="3988878" cy="3301715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FB1C7B5F-0EAA-4979-B3A9-CFF0EF61010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800600" y="1813088"/>
            <a:ext cx="3829050" cy="400499"/>
          </a:xfrm>
        </p:spPr>
        <p:txBody>
          <a:bodyPr>
            <a:normAutofit/>
          </a:bodyPr>
          <a:lstStyle/>
          <a:p>
            <a:pPr algn="r"/>
            <a:r>
              <a:rPr lang="en-US" sz="1950" dirty="0"/>
              <a:t>1200 - 1500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0772" y="2213587"/>
            <a:ext cx="3988878" cy="3307678"/>
          </a:xfrm>
        </p:spPr>
      </p:pic>
    </p:spTree>
    <p:extLst>
      <p:ext uri="{BB962C8B-B14F-4D97-AF65-F5344CB8AC3E}">
        <p14:creationId xmlns:p14="http://schemas.microsoft.com/office/powerpoint/2010/main" val="3816234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DEBB4F1-F049-4659-BB11-5A872060FD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175" y="522514"/>
            <a:ext cx="8372475" cy="1496786"/>
          </a:xfrm>
        </p:spPr>
        <p:txBody>
          <a:bodyPr>
            <a:noAutofit/>
          </a:bodyPr>
          <a:lstStyle/>
          <a:p>
            <a:pPr algn="ctr"/>
            <a:r>
              <a:rPr lang="en-US" sz="2100" dirty="0">
                <a:solidFill>
                  <a:srgbClr val="66CCFF"/>
                </a:solidFill>
              </a:rPr>
              <a:t>Lambda Model from 1200 – 1300 Vs. 1200 – 1500 </a:t>
            </a:r>
            <a:br>
              <a:rPr lang="en-US" sz="2100" dirty="0">
                <a:solidFill>
                  <a:srgbClr val="66CCFF"/>
                </a:solidFill>
              </a:rPr>
            </a:br>
            <a:r>
              <a:rPr lang="en-US" sz="2100" dirty="0">
                <a:solidFill>
                  <a:srgbClr val="66CCFF"/>
                </a:solidFill>
              </a:rPr>
              <a:t>Constraint Models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27507A3D-5553-4971-9EFD-92575352B5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2426" y="1819051"/>
            <a:ext cx="3809993" cy="400499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1200 – 1300	</a:t>
            </a:r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25" y="2219550"/>
            <a:ext cx="3976295" cy="3304703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FB1C7B5F-0EAA-4979-B3A9-CFF0EF61010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800600" y="1813088"/>
            <a:ext cx="3829050" cy="400499"/>
          </a:xfrm>
        </p:spPr>
        <p:txBody>
          <a:bodyPr>
            <a:normAutofit/>
          </a:bodyPr>
          <a:lstStyle/>
          <a:p>
            <a:pPr algn="r"/>
            <a:r>
              <a:rPr lang="en-US" sz="1950" dirty="0"/>
              <a:t>1200 - 1500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3355" y="2213587"/>
            <a:ext cx="3976295" cy="3310666"/>
          </a:xfrm>
        </p:spPr>
      </p:pic>
    </p:spTree>
    <p:extLst>
      <p:ext uri="{BB962C8B-B14F-4D97-AF65-F5344CB8AC3E}">
        <p14:creationId xmlns:p14="http://schemas.microsoft.com/office/powerpoint/2010/main" val="4291930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DEBB4F1-F049-4659-BB11-5A872060FD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175" y="671804"/>
            <a:ext cx="8372475" cy="1347496"/>
          </a:xfrm>
        </p:spPr>
        <p:txBody>
          <a:bodyPr>
            <a:noAutofit/>
          </a:bodyPr>
          <a:lstStyle/>
          <a:p>
            <a:pPr algn="ctr"/>
            <a:r>
              <a:rPr lang="en-US" sz="2100" dirty="0">
                <a:solidFill>
                  <a:srgbClr val="66CCFF"/>
                </a:solidFill>
              </a:rPr>
              <a:t>Dielectric Model from 1200 – 1300 Vs. 1200 – 1500 </a:t>
            </a:r>
            <a:br>
              <a:rPr lang="en-US" sz="2100" dirty="0">
                <a:solidFill>
                  <a:srgbClr val="66CCFF"/>
                </a:solidFill>
              </a:rPr>
            </a:br>
            <a:r>
              <a:rPr lang="en-US" sz="2100" dirty="0">
                <a:solidFill>
                  <a:srgbClr val="66CCFF"/>
                </a:solidFill>
              </a:rPr>
              <a:t>Constraint Models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27507A3D-5553-4971-9EFD-92575352B5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2426" y="1819051"/>
            <a:ext cx="3809993" cy="400499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1200 - 1300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25" y="2219550"/>
            <a:ext cx="4001462" cy="3304703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FB1C7B5F-0EAA-4979-B3A9-CFF0EF61010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800600" y="1813088"/>
            <a:ext cx="3829050" cy="400499"/>
          </a:xfrm>
        </p:spPr>
        <p:txBody>
          <a:bodyPr>
            <a:normAutofit/>
          </a:bodyPr>
          <a:lstStyle/>
          <a:p>
            <a:pPr algn="r"/>
            <a:r>
              <a:rPr lang="en-US" sz="1950" dirty="0"/>
              <a:t>1200 - 1500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8188" y="2213587"/>
            <a:ext cx="4001462" cy="3310666"/>
          </a:xfrm>
        </p:spPr>
      </p:pic>
    </p:spTree>
    <p:extLst>
      <p:ext uri="{BB962C8B-B14F-4D97-AF65-F5344CB8AC3E}">
        <p14:creationId xmlns:p14="http://schemas.microsoft.com/office/powerpoint/2010/main" val="3042105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DEBB4F1-F049-4659-BB11-5A872060FD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175" y="494523"/>
            <a:ext cx="8372475" cy="1524778"/>
          </a:xfrm>
        </p:spPr>
        <p:txBody>
          <a:bodyPr>
            <a:noAutofit/>
          </a:bodyPr>
          <a:lstStyle/>
          <a:p>
            <a:pPr algn="ctr"/>
            <a:r>
              <a:rPr lang="en-US" sz="2100" dirty="0">
                <a:solidFill>
                  <a:srgbClr val="66CCFF"/>
                </a:solidFill>
              </a:rPr>
              <a:t>Comparison of the 3 best models </a:t>
            </a:r>
            <a:br>
              <a:rPr lang="en-US" sz="2100" dirty="0">
                <a:solidFill>
                  <a:srgbClr val="66CCFF"/>
                </a:solidFill>
              </a:rPr>
            </a:br>
            <a:r>
              <a:rPr lang="en-US" sz="2100" dirty="0">
                <a:solidFill>
                  <a:srgbClr val="66CCFF"/>
                </a:solidFill>
              </a:rPr>
              <a:t>from 1200 – 1300 Vs. 1200 – 1500</a:t>
            </a:r>
            <a:br>
              <a:rPr lang="en-US" sz="2100" dirty="0">
                <a:solidFill>
                  <a:srgbClr val="66CCFF"/>
                </a:solidFill>
              </a:rPr>
            </a:br>
            <a:r>
              <a:rPr lang="en-US" sz="2100" dirty="0">
                <a:solidFill>
                  <a:srgbClr val="66CCFF"/>
                </a:solidFill>
              </a:rPr>
              <a:t>Constraint Models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27507A3D-5553-4971-9EFD-92575352B5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2426" y="1819051"/>
            <a:ext cx="3809993" cy="400499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1200 - 1300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25" y="2219550"/>
            <a:ext cx="4001462" cy="3301715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FB1C7B5F-0EAA-4979-B3A9-CFF0EF61010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800600" y="1813088"/>
            <a:ext cx="3829050" cy="400499"/>
          </a:xfrm>
        </p:spPr>
        <p:txBody>
          <a:bodyPr>
            <a:normAutofit/>
          </a:bodyPr>
          <a:lstStyle/>
          <a:p>
            <a:pPr algn="r"/>
            <a:r>
              <a:rPr lang="en-US" sz="1950" dirty="0"/>
              <a:t>1200 – 1500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8188" y="2219550"/>
            <a:ext cx="4001462" cy="3301715"/>
          </a:xfrm>
        </p:spPr>
      </p:pic>
    </p:spTree>
    <p:extLst>
      <p:ext uri="{BB962C8B-B14F-4D97-AF65-F5344CB8AC3E}">
        <p14:creationId xmlns:p14="http://schemas.microsoft.com/office/powerpoint/2010/main" val="2996037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xmlns="" id="{3E577F48-B08F-4BB2-AF28-1AF2469D5E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of 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xmlns="" id="{104C0937-3FD2-4443-A0A8-88FD998C6B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5755"/>
          <a:stretch/>
        </p:blipFill>
        <p:spPr>
          <a:xfrm>
            <a:off x="1884404" y="1885872"/>
            <a:ext cx="5375191" cy="4152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629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11C6BBC-E5D1-4CF1-BADA-8F8AD7264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66CCFF"/>
                </a:solidFill>
              </a:rPr>
              <a:t>Timeframe Extrapolation 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4F4E0B0-FDB4-40DE-91F9-43942E1D6C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346" y="2659224"/>
            <a:ext cx="7765322" cy="3131977"/>
          </a:xfrm>
        </p:spPr>
        <p:txBody>
          <a:bodyPr/>
          <a:lstStyle/>
          <a:p>
            <a:r>
              <a:rPr lang="en-US" dirty="0"/>
              <a:t>This confirms that this method isn’t a good way to test the curve fitting optimization. </a:t>
            </a:r>
          </a:p>
          <a:p>
            <a:pPr lvl="1"/>
            <a:r>
              <a:rPr lang="en-US" dirty="0"/>
              <a:t>For the most recent time frames there is a good trend in the population which makes that set fit like the total populations set optimization.</a:t>
            </a:r>
          </a:p>
          <a:p>
            <a:pPr lvl="1"/>
            <a:r>
              <a:rPr lang="en-US" dirty="0"/>
              <a:t>For the other sets like the 1200 - 1300 the population growth is either too small or inaccurate give this unexpected parameterization model. </a:t>
            </a:r>
          </a:p>
          <a:p>
            <a:pPr marL="4500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3218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D45DA4E-6DBC-4B69-A3FA-F31A46006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66CCFF"/>
                </a:solidFill>
              </a:rPr>
              <a:t>New Power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id="{B9F09851-6170-47DA-80A1-58E4D6EA5A3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Rather than assuming, </a:t>
                </a:r>
                <a:br>
                  <a:rPr lang="en-US" dirty="0"/>
                </a:b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𝑑𝑁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𝑎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/>
                </a:r>
                <a:br>
                  <a:rPr lang="en-US" dirty="0"/>
                </a:br>
                <a:endParaRPr lang="en-US" dirty="0"/>
              </a:p>
              <a:p>
                <a:pPr marL="36900" indent="0">
                  <a:buNone/>
                </a:pPr>
                <a:endParaRPr lang="en-US" sz="1100" dirty="0"/>
              </a:p>
              <a:p>
                <a:r>
                  <a:rPr lang="en-US" dirty="0"/>
                  <a:t>Let the exponent be given by the variable </a:t>
                </a:r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𝛾,</a:t>
                </a:r>
                <a:r>
                  <a:rPr lang="en-US" dirty="0"/>
                  <a:t> and the constant by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endParaRPr lang="en-US" sz="11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36900" indent="0">
                  <a:buNone/>
                </a:pPr>
                <a:r>
                  <a:rPr lang="en-US" dirty="0"/>
                  <a:t/>
                </a:r>
                <a:br>
                  <a:rPr lang="en-US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𝑑𝑁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𝛼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p>
                          <m:r>
                            <m:rPr>
                              <m:nor/>
                            </m:rP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r>
                            <m:rPr>
                              <m:nor/>
                            </m:rP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</m:oMath>
                  </m:oMathPara>
                </a14:m>
                <a:endParaRPr lang="en-US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Which, if we let, </a:t>
                </a:r>
                <a:b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=1−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den>
                    </m:f>
                  </m:oMath>
                </a14:m>
                <a:endParaRPr lang="en-US" b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b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Yields the solution,</a:t>
                </a:r>
                <a:r>
                  <a:rPr lang="en-US" dirty="0"/>
                  <a:t> </a:t>
                </a:r>
                <a:r>
                  <a:rPr lang="en-US" i="1" dirty="0">
                    <a:latin typeface="Cambria Math" panose="02040503050406030204" pitchFamily="18" charset="0"/>
                  </a:rPr>
                  <a:t/>
                </a:r>
                <a:br>
                  <a:rPr lang="en-US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num>
                              <m:den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den>
                            </m:f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  <m:sup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sup>
                    </m:sSup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endParaRPr lang="en-US" dirty="0"/>
              </a:p>
              <a:p>
                <a:endParaRPr lang="en-US" dirty="0"/>
              </a:p>
              <a:p>
                <a:pPr lvl="7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9F09851-6170-47DA-80A1-58E4D6EA5A3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07352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D91CA41-0E27-4E19-947C-0D6E67AED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66CCFF"/>
                </a:solidFill>
              </a:rPr>
              <a:t>Comparison to Original Power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id="{FC380835-920A-421A-B3FF-506835A44CF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To check this model with the original, we let </a:t>
                </a:r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𝛾 = 2, so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-1,</a:t>
                </a:r>
              </a:p>
              <a:p>
                <a:pPr marL="36900" indent="0">
                  <a:buNone/>
                </a:pPr>
                <a:endParaRPr lang="en-US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36900" indent="0">
                  <a:buNone/>
                </a:pPr>
                <a:endParaRPr lang="en-US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36900" indent="0">
                  <a:buNone/>
                </a:pPr>
                <a:endParaRPr lang="en-US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Which is the result we derived previously, only, we assumed that the exponent could be something other than 1. It cannot be if</a:t>
                </a:r>
                <a:r>
                  <a:rPr lang="en-US" dirty="0"/>
                  <a:t> </a:t>
                </a:r>
                <a:br>
                  <a:rPr lang="en-US" dirty="0"/>
                </a:b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𝑑𝑁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𝑎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is confined to have 𝛾 = 2.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C380835-920A-421A-B3FF-506835A44CF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xmlns="" id="{928AA681-EE0A-4CDB-A54F-CA2064B8BDFB}"/>
                  </a:ext>
                </a:extLst>
              </p:cNvPr>
              <p:cNvSpPr/>
              <p:nvPr/>
            </p:nvSpPr>
            <p:spPr>
              <a:xfrm>
                <a:off x="3586441" y="2032867"/>
                <a:ext cx="1971117" cy="7772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28AA681-EE0A-4CDB-A54F-CA2064B8BD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6441" y="2032867"/>
                <a:ext cx="1971117" cy="7772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xmlns="" id="{2289D2EA-49F0-4BAB-80C0-E7F35649A81E}"/>
                  </a:ext>
                </a:extLst>
              </p:cNvPr>
              <p:cNvSpPr/>
              <p:nvPr/>
            </p:nvSpPr>
            <p:spPr>
              <a:xfrm>
                <a:off x="3582448" y="2768741"/>
                <a:ext cx="2216569" cy="6189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2289D2EA-49F0-4BAB-80C0-E7F35649A8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2448" y="2768741"/>
                <a:ext cx="2216569" cy="61895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xmlns="" id="{73464518-BCFB-4102-8B76-0712D2015D33}"/>
                  </a:ext>
                </a:extLst>
              </p:cNvPr>
              <p:cNvSpPr/>
              <p:nvPr/>
            </p:nvSpPr>
            <p:spPr>
              <a:xfrm>
                <a:off x="3582447" y="3352025"/>
                <a:ext cx="1623778" cy="6597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𝛼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73464518-BCFB-4102-8B76-0712D2015D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2447" y="3352025"/>
                <a:ext cx="1623778" cy="65979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14762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5DD702B-99F6-4298-9DCC-CB352438A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66CCFF"/>
                </a:solidFill>
              </a:rPr>
              <a:t>Beta Optimization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6317D937-C833-4158-B0D4-EF80717F3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813" y="1580051"/>
            <a:ext cx="3258862" cy="236799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BBEFE98E-4A63-4F1A-9387-B1183B4D97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0325" y="1580050"/>
            <a:ext cx="3258862" cy="236799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FFEF4DFB-7F8D-46CF-8DD0-47D2AE1BD2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2569" y="4205855"/>
            <a:ext cx="3258862" cy="236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674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60797B6-A324-45C5-9948-F8A090B23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66CCFF"/>
                </a:solidFill>
              </a:rPr>
              <a:t>Optimization Results for Beta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id="{C5A89521-71A9-4E08-93C7-4DA9CE18D27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For the optimal values in both the differential form and the functional form are: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>
                        <a:effectLst/>
                      </a:rPr>
                      <m:t>−28.8206</m:t>
                    </m:r>
                    <m:r>
                      <a:rPr lang="en-US" b="0" i="1" smtClean="0">
                        <a:effectLst/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b="0" i="1" dirty="0">
                  <a:effectLst/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dirty="0"/>
                  <a:t> = 1.0347</a:t>
                </a:r>
              </a:p>
              <a:p>
                <a:r>
                  <a:rPr lang="en-US" dirty="0"/>
                  <a:t>Comparing the data itself, a surprising yet expected result occurs:</a:t>
                </a:r>
              </a:p>
              <a:p>
                <a:pPr lvl="1"/>
                <a:r>
                  <a:rPr lang="en-US" dirty="0"/>
                  <a:t>Their fits are nearly identical!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5A89521-71A9-4E08-93C7-4DA9CE18D27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5A3DFC16-8DF2-428D-8BD6-3D75509EF8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8679" y="4108591"/>
            <a:ext cx="1790950" cy="2019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839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66CCFF"/>
                </a:solidFill>
              </a:rPr>
              <a:t>Formation of the </a:t>
            </a:r>
            <a:br>
              <a:rPr lang="en-US" dirty="0">
                <a:solidFill>
                  <a:srgbClr val="66CCFF"/>
                </a:solidFill>
              </a:rPr>
            </a:br>
            <a:r>
              <a:rPr lang="en-US" dirty="0">
                <a:solidFill>
                  <a:srgbClr val="66CCFF"/>
                </a:solidFill>
              </a:rPr>
              <a:t>Upper and Lower Bias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From the comparison of canonical data to the aforementioned events, some data sets were eliminated accordingly and the remaining were deemed the “bias”.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079BE435-AAD5-4D1F-9158-CB6D42196B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8478" y="3429000"/>
            <a:ext cx="3571729" cy="27142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D3117F13-AB57-4EF5-B2F0-DBF6A6C1EB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261" y="3427560"/>
            <a:ext cx="3573625" cy="2715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642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rgbClr val="66CCFF"/>
                </a:solidFill>
              </a:rPr>
              <a:t>Creating Population Model Using Law of Mass Action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Chris</a:t>
            </a:r>
          </a:p>
        </p:txBody>
      </p:sp>
    </p:spTree>
    <p:extLst>
      <p:ext uri="{BB962C8B-B14F-4D97-AF65-F5344CB8AC3E}">
        <p14:creationId xmlns:p14="http://schemas.microsoft.com/office/powerpoint/2010/main" val="3876554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0027" y="413860"/>
            <a:ext cx="7545305" cy="969771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66CCFF"/>
                </a:solidFill>
              </a:rPr>
              <a:t>Model of the Reproductive Cycle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40706" y="1659557"/>
                <a:ext cx="3751973" cy="3918856"/>
              </a:xfrm>
            </p:spPr>
            <p:txBody>
              <a:bodyPr>
                <a:normAutofit fontScale="92500" lnSpcReduction="20000"/>
              </a:bodyPr>
              <a:lstStyle/>
              <a:p>
                <a:pPr marL="0" indent="0" algn="ctr">
                  <a:buNone/>
                </a:pPr>
                <a:r>
                  <a:rPr lang="en-US" sz="2000" u="sng" dirty="0">
                    <a:solidFill>
                      <a:schemeClr val="tx1"/>
                    </a:solidFill>
                  </a:rPr>
                  <a:t>Reproduction Cycle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 </m:t>
                    </m:r>
                    <m:box>
                      <m:boxPr>
                        <m:ctrlPr>
                          <a:rPr lang="en-US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boxPr>
                      <m:e>
                        <m:sSubSup>
                          <m:sSubSupPr>
                            <m:ctrlPr>
                              <a:rPr lang="en-US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  <m:r>
                              <a:rPr lang="en-US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</m:e>
                          <m:sub>
                            <m:box>
                              <m:boxPr>
                                <m:ctrlPr>
                                  <a:rPr lang="en-US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boxPr>
                              <m:e>
                                <m:groupChr>
                                  <m:groupChrPr>
                                    <m:chr m:val="←"/>
                                    <m:pos m:val="top"/>
                                    <m:ctrlPr>
                                      <a:rPr lang="en-US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groupChrPr>
                                  <m:e>
                                    <m:r>
                                      <a:rPr lang="en-US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US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groupChr>
                              </m:e>
                            </m:box>
                          </m:sub>
                          <m:sup>
                            <m:box>
                              <m:boxPr>
                                <m:ctrlPr>
                                  <a:rPr lang="en-US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boxPr>
                              <m:e>
                                <m:groupChr>
                                  <m:groupChrPr>
                                    <m:chr m:val="→"/>
                                    <m:vertJc m:val="bot"/>
                                    <m:ctrlPr>
                                      <a:rPr lang="en-US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groupChrPr>
                                  <m:e>
                                    <m:r>
                                      <a:rPr lang="en-US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US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groupChr>
                              </m:e>
                            </m:box>
                          </m:sup>
                        </m:sSubSup>
                      </m:e>
                    </m:box>
                    <m:r>
                      <a:rPr lang="en-US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 </m:t>
                    </m:r>
                    <m:sSup>
                      <m:sSupPr>
                        <m:ctrlPr>
                          <a:rPr lang="en-US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1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Ξ</m:t>
                        </m:r>
                      </m:sup>
                    </m:sSup>
                    <m:r>
                      <a:rPr lang="en-US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box>
                      <m:boxPr>
                        <m:ctrlPr>
                          <a:rPr lang="en-US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boxPr>
                      <m:e>
                        <m:groupChr>
                          <m:groupChrPr>
                            <m:chr m:val="→"/>
                            <m:vertJc m:val="bot"/>
                            <m:ctrlPr>
                              <a:rPr lang="en-US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a:rPr lang="en-US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groupChr>
                      </m:e>
                    </m:box>
                    <m:r>
                      <a:rPr lang="en-US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</a:rPr>
                  <a:t>   </a:t>
                </a:r>
                <a:endParaRPr lang="en-US" sz="1600" dirty="0"/>
              </a:p>
              <a:p>
                <a:pPr marL="0" indent="0" algn="ctr">
                  <a:buNone/>
                </a:pPr>
                <a:r>
                  <a:rPr lang="en-US" sz="1600" dirty="0">
                    <a:solidFill>
                      <a:schemeClr val="tx1"/>
                    </a:solidFill>
                  </a:rPr>
                  <a:t>    </a:t>
                </a:r>
              </a:p>
              <a:p>
                <a:pPr marL="0" indent="0" algn="ctr">
                  <a:buNone/>
                </a:pPr>
                <a:r>
                  <a:rPr lang="en-US" sz="2000" u="sng" dirty="0">
                    <a:solidFill>
                      <a:schemeClr val="tx1"/>
                    </a:solidFill>
                  </a:rPr>
                  <a:t>Rate of Children to Adults 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box>
                        <m:boxPr>
                          <m:ctrlP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groupChr>
                            <m:groupChrPr>
                              <m:chr m:val="→"/>
                              <m:vertJc m:val="bot"/>
                              <m:ctrlP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</m:groupChr>
                        </m:e>
                      </m:box>
                      <m:r>
                        <a:rPr lang="en-US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box>
                        <m:boxPr>
                          <m:ctrlP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groupChr>
                            <m:groupChrPr>
                              <m:chr m:val="→"/>
                              <m:vertJc m:val="bot"/>
                              <m:ctrlP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</m:groupChr>
                        </m:e>
                      </m:box>
                      <m:r>
                        <a:rPr lang="en-US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  <a:p>
                <a:pPr marL="0" indent="0" algn="ctr">
                  <a:buNone/>
                </a:pPr>
                <a:endParaRPr lang="en-US" sz="1600" dirty="0">
                  <a:solidFill>
                    <a:schemeClr val="tx1"/>
                  </a:solidFill>
                </a:endParaRPr>
              </a:p>
              <a:p>
                <a:pPr marL="0" indent="0" algn="ctr">
                  <a:buNone/>
                </a:pPr>
                <a:r>
                  <a:rPr lang="en-US" sz="2000" u="sng" dirty="0">
                    <a:solidFill>
                      <a:schemeClr val="tx1"/>
                    </a:solidFill>
                  </a:rPr>
                  <a:t>Death Rate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1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box>
                        <m:boxPr>
                          <m:ctrlP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groupChr>
                            <m:groupChrPr>
                              <m:chr m:val="→"/>
                              <m:vertJc m:val="bot"/>
                              <m:ctrlP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</m:groupChr>
                        </m:e>
                      </m:box>
                      <m:r>
                        <a:rPr lang="en-US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box>
                        <m:boxPr>
                          <m:ctrlP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groupChr>
                            <m:groupChrPr>
                              <m:chr m:val="→"/>
                              <m:vertJc m:val="bot"/>
                              <m:ctrlP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e>
                          </m:groupChr>
                        </m:e>
                      </m:box>
                      <m:r>
                        <a:rPr lang="en-US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box>
                        <m:boxPr>
                          <m:ctrlP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groupChr>
                            <m:groupChrPr>
                              <m:chr m:val="→"/>
                              <m:vertJc m:val="bot"/>
                              <m:ctrlP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e>
                          </m:groupChr>
                        </m:e>
                      </m:box>
                      <m:r>
                        <a:rPr lang="en-US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40706" y="1659557"/>
                <a:ext cx="3751973" cy="3918856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/>
              <p:cNvSpPr txBox="1">
                <a:spLocks/>
              </p:cNvSpPr>
              <p:nvPr/>
            </p:nvSpPr>
            <p:spPr>
              <a:xfrm>
                <a:off x="4469364" y="2341984"/>
                <a:ext cx="3793331" cy="2408051"/>
              </a:xfrm>
              <a:prstGeom prst="rect">
                <a:avLst/>
              </a:prstGeom>
            </p:spPr>
            <p:txBody>
              <a:bodyPr vert="horz" lIns="68580" tIns="34290" rIns="68580" bIns="3429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US" sz="2000" u="sng" dirty="0">
                    <a:solidFill>
                      <a:schemeClr val="tx1"/>
                    </a:solidFill>
                  </a:rPr>
                  <a:t>Gay or Transgender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box>
                        <m:boxPr>
                          <m:ctrlP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groupChr>
                            <m:groupChrPr>
                              <m:chr m:val="→"/>
                              <m:vertJc m:val="bot"/>
                              <m:ctrlP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e>
                          </m:groupChr>
                        </m:e>
                      </m:box>
                      <m:r>
                        <a:rPr lang="en-US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𝑇𝑊</m:t>
                      </m:r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box>
                        <m:boxPr>
                          <m:ctrlP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groupChr>
                            <m:groupChrPr>
                              <m:chr m:val="→"/>
                              <m:vertJc m:val="bot"/>
                              <m:ctrlP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</m:groupChr>
                        </m:e>
                      </m:box>
                      <m:r>
                        <a:rPr lang="en-US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m:rPr>
                          <m:sty m:val="p"/>
                        </m:rPr>
                        <a:rPr lang="en-US" sz="14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TΨ</m:t>
                      </m:r>
                      <m:r>
                        <a:rPr lang="en-US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en-US" sz="1650" dirty="0">
                  <a:solidFill>
                    <a:schemeClr val="tx1"/>
                  </a:solidFill>
                </a:endParaRPr>
              </a:p>
              <a:p>
                <a:pPr marL="0" indent="0" algn="ctr">
                  <a:buNone/>
                </a:pPr>
                <a:r>
                  <a:rPr lang="en-US" sz="2000" dirty="0">
                    <a:solidFill>
                      <a:schemeClr val="tx1"/>
                    </a:solidFill>
                  </a:rPr>
                  <a:t> </a:t>
                </a:r>
                <a:r>
                  <a:rPr lang="en-US" sz="2000" u="sng" dirty="0">
                    <a:solidFill>
                      <a:schemeClr val="tx1"/>
                    </a:solidFill>
                  </a:rPr>
                  <a:t>Sterile Population</a:t>
                </a:r>
                <a:r>
                  <a:rPr lang="en-US" sz="2000" dirty="0">
                    <a:solidFill>
                      <a:schemeClr val="tx1"/>
                    </a:solidFill>
                  </a:rPr>
                  <a:t> 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box>
                        <m:boxPr>
                          <m:ctrlP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groupChr>
                            <m:groupChrPr>
                              <m:chr m:val="→"/>
                              <m:vertJc m:val="bot"/>
                              <m:ctrlP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e>
                          </m:groupChr>
                        </m:e>
                      </m:box>
                      <m:r>
                        <a:rPr lang="en-US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4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Ψ</m:t>
                      </m:r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box>
                        <m:boxPr>
                          <m:ctrlP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groupChr>
                            <m:groupChrPr>
                              <m:chr m:val="→"/>
                              <m:vertJc m:val="bot"/>
                              <m:ctrlP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e>
                          </m:groupChr>
                        </m:e>
                      </m:box>
                      <m:r>
                        <a:rPr lang="en-US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m:rPr>
                          <m:sty m:val="p"/>
                        </m:rPr>
                        <a:rPr lang="en-US" sz="14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  <m:r>
                        <a:rPr lang="en-US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  <a:p>
                <a:pPr algn="ctr"/>
                <a:endParaRPr lang="en-US" sz="1650" dirty="0">
                  <a:solidFill>
                    <a:schemeClr val="tx1"/>
                  </a:solidFill>
                </a:endParaRPr>
              </a:p>
              <a:p>
                <a:endParaRPr lang="en-US" sz="165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9364" y="2341984"/>
                <a:ext cx="3793331" cy="2408051"/>
              </a:xfrm>
              <a:prstGeom prst="rect">
                <a:avLst/>
              </a:prstGeom>
              <a:blipFill rotWithShape="0">
                <a:blip r:embed="rId3"/>
                <a:stretch>
                  <a:fillRect t="-30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61139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7789" y="646759"/>
            <a:ext cx="7892024" cy="969771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66CCFF"/>
                </a:solidFill>
              </a:rPr>
              <a:t>Properties of the reactions 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24802810"/>
              </p:ext>
            </p:extLst>
          </p:nvPr>
        </p:nvGraphicFramePr>
        <p:xfrm>
          <a:off x="727789" y="2297551"/>
          <a:ext cx="2292645" cy="2739898"/>
        </p:xfrm>
        <a:graphic>
          <a:graphicData uri="http://schemas.openxmlformats.org/drawingml/2006/table">
            <a:tbl>
              <a:tblPr firstRow="1" firstCol="1" bandRow="1"/>
              <a:tblGrid>
                <a:gridCol w="71866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57397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18697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u="sng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Constants </a:t>
                      </a:r>
                      <a:endParaRPr lang="en-US" sz="1200" u="sng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u="sng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Properties </a:t>
                      </a:r>
                      <a:endParaRPr lang="en-US" sz="1200" u="sng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86976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k1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Percent of Pregnancies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86976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k2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Abortions 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86976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k3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Birth Rates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86976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k4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Children turn into Man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82667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k5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Children turn into Woman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186976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k6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Children Death Rate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186976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k7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Male Death Rate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186976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k8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Women Death Rate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186976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k9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Men becoming Gay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186976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k10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Women Becoming Gay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186976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k11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Sterile Male 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186976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k12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Sterile Women 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</a:tbl>
          </a:graphicData>
        </a:graphic>
      </p:graphicFrame>
      <p:sp>
        <p:nvSpPr>
          <p:cNvPr id="6" name="Content Placeholder 2"/>
          <p:cNvSpPr txBox="1">
            <a:spLocks/>
          </p:cNvSpPr>
          <p:nvPr/>
        </p:nvSpPr>
        <p:spPr>
          <a:xfrm>
            <a:off x="4877677" y="2669694"/>
            <a:ext cx="3751973" cy="1995612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50" dirty="0"/>
              <a:t>To fully model these reactions would be next to impossible. </a:t>
            </a:r>
          </a:p>
          <a:p>
            <a:r>
              <a:rPr lang="en-US" sz="1650" dirty="0"/>
              <a:t>The reason for this is that each of these constants would be a function that would also change with time.</a:t>
            </a:r>
          </a:p>
          <a:p>
            <a:r>
              <a:rPr lang="en-US" sz="1650" dirty="0"/>
              <a:t>For simplicity in this reaction we will treat these like constants.</a:t>
            </a:r>
          </a:p>
        </p:txBody>
      </p:sp>
    </p:spTree>
    <p:extLst>
      <p:ext uri="{BB962C8B-B14F-4D97-AF65-F5344CB8AC3E}">
        <p14:creationId xmlns:p14="http://schemas.microsoft.com/office/powerpoint/2010/main" val="915168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2246" y="678947"/>
            <a:ext cx="8115300" cy="969771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solidFill>
                  <a:srgbClr val="66CCFF"/>
                </a:solidFill>
              </a:rPr>
              <a:t>Modeling Differential Equations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22246" y="2139516"/>
                <a:ext cx="8115300" cy="3533496"/>
              </a:xfrm>
            </p:spPr>
            <p:txBody>
              <a:bodyPr>
                <a:normAutofit fontScale="92500" lnSpcReduction="20000"/>
              </a:bodyPr>
              <a:lstStyle/>
              <a:p>
                <a:pPr marL="0" indent="0" algn="ctr">
                  <a:buNone/>
                </a:pPr>
                <a:r>
                  <a:rPr lang="en-US" sz="2000" u="sng" dirty="0" smtClean="0"/>
                  <a:t>The differential equation for the total population will be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1500" i="1" smtClean="0">
                            <a:solidFill>
                              <a:srgbClr val="66CCFF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500" i="1">
                            <a:solidFill>
                              <a:srgbClr val="66CCFF"/>
                            </a:solidFill>
                            <a:latin typeface="Cambria Math" panose="02040503050406030204" pitchFamily="18" charset="0"/>
                          </a:rPr>
                          <m:t>𝑑𝑃</m:t>
                        </m:r>
                      </m:num>
                      <m:den>
                        <m:r>
                          <a:rPr lang="en-US" sz="1500" i="1">
                            <a:solidFill>
                              <a:srgbClr val="66CCFF"/>
                            </a:solidFill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500" i="1">
                        <a:solidFill>
                          <a:srgbClr val="66CCFF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500" i="1">
                            <a:solidFill>
                              <a:srgbClr val="66CCFF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500" i="1">
                            <a:solidFill>
                              <a:srgbClr val="66CCFF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US" sz="1500" i="1">
                                <a:solidFill>
                                  <a:srgbClr val="66CC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500" i="1">
                                <a:solidFill>
                                  <a:srgbClr val="66CCFF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 sz="1500">
                                <a:solidFill>
                                  <a:srgbClr val="66CCFF"/>
                                </a:solidFill>
                                <a:latin typeface="Cambria Math" panose="02040503050406030204" pitchFamily="18" charset="0"/>
                              </a:rPr>
                              <m:t>Ξ</m:t>
                            </m:r>
                          </m:sup>
                        </m:sSup>
                      </m:num>
                      <m:den>
                        <m:r>
                          <a:rPr lang="en-US" sz="1500" i="1">
                            <a:solidFill>
                              <a:srgbClr val="66CCFF"/>
                            </a:solidFill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500" i="1">
                        <a:solidFill>
                          <a:srgbClr val="66CCFF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1500" i="1">
                            <a:solidFill>
                              <a:srgbClr val="66CCFF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500" i="1">
                            <a:solidFill>
                              <a:srgbClr val="66CCFF"/>
                            </a:solidFill>
                            <a:latin typeface="Cambria Math" panose="02040503050406030204" pitchFamily="18" charset="0"/>
                          </a:rPr>
                          <m:t>𝑑𝐹</m:t>
                        </m:r>
                      </m:num>
                      <m:den>
                        <m:r>
                          <a:rPr lang="en-US" sz="1500" i="1">
                            <a:solidFill>
                              <a:srgbClr val="66CCFF"/>
                            </a:solidFill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500" i="1">
                        <a:solidFill>
                          <a:srgbClr val="66CCFF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1500" i="1">
                            <a:solidFill>
                              <a:srgbClr val="66CCFF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500" i="1">
                            <a:solidFill>
                              <a:srgbClr val="66CCFF"/>
                            </a:solidFill>
                            <a:latin typeface="Cambria Math" panose="02040503050406030204" pitchFamily="18" charset="0"/>
                          </a:rPr>
                          <m:t>𝑑𝐶</m:t>
                        </m:r>
                      </m:num>
                      <m:den>
                        <m:r>
                          <a:rPr lang="en-US" sz="1500" i="1">
                            <a:solidFill>
                              <a:srgbClr val="66CCFF"/>
                            </a:solidFill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500" i="1">
                        <a:solidFill>
                          <a:srgbClr val="66CCFF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1500" i="1">
                            <a:solidFill>
                              <a:srgbClr val="66CCFF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500" i="1">
                            <a:solidFill>
                              <a:srgbClr val="66CCFF"/>
                            </a:solidFill>
                            <a:latin typeface="Cambria Math" panose="02040503050406030204" pitchFamily="18" charset="0"/>
                          </a:rPr>
                          <m:t>𝑑𝑀</m:t>
                        </m:r>
                      </m:num>
                      <m:den>
                        <m:r>
                          <a:rPr lang="en-US" sz="1500" i="1">
                            <a:solidFill>
                              <a:srgbClr val="66CCFF"/>
                            </a:solidFill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500" i="1">
                        <a:solidFill>
                          <a:srgbClr val="66CCFF"/>
                        </a:solidFill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1500" i="1">
                            <a:solidFill>
                              <a:srgbClr val="66CCFF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500" i="1">
                            <a:solidFill>
                              <a:srgbClr val="66CCFF"/>
                            </a:solidFill>
                            <a:latin typeface="Cambria Math" panose="02040503050406030204" pitchFamily="18" charset="0"/>
                          </a:rPr>
                          <m:t>𝑑𝐷</m:t>
                        </m:r>
                      </m:num>
                      <m:den>
                        <m:r>
                          <a:rPr lang="en-US" sz="1500" i="1">
                            <a:solidFill>
                              <a:srgbClr val="66CCFF"/>
                            </a:solidFill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500" i="1">
                        <a:solidFill>
                          <a:srgbClr val="66CCFF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1500" i="1">
                            <a:solidFill>
                              <a:srgbClr val="66CCFF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500" i="1">
                            <a:solidFill>
                              <a:srgbClr val="66CCFF"/>
                            </a:solidFill>
                            <a:latin typeface="Cambria Math" panose="02040503050406030204" pitchFamily="18" charset="0"/>
                          </a:rPr>
                          <m:t>𝑑𝑊</m:t>
                        </m:r>
                      </m:num>
                      <m:den>
                        <m:r>
                          <a:rPr lang="en-US" sz="1500" i="1">
                            <a:solidFill>
                              <a:srgbClr val="66CCFF"/>
                            </a:solidFill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500" i="1">
                        <a:solidFill>
                          <a:srgbClr val="66CCFF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1500" i="1">
                            <a:solidFill>
                              <a:srgbClr val="66CCFF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500" i="1">
                            <a:solidFill>
                              <a:srgbClr val="66CCFF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m:rPr>
                            <m:sty m:val="p"/>
                          </m:rPr>
                          <a:rPr lang="en-US" sz="1500">
                            <a:solidFill>
                              <a:srgbClr val="66CCFF"/>
                            </a:solidFill>
                            <a:latin typeface="Cambria Math" panose="02040503050406030204" pitchFamily="18" charset="0"/>
                          </a:rPr>
                          <m:t>Ψ</m:t>
                        </m:r>
                      </m:num>
                      <m:den>
                        <m:r>
                          <a:rPr lang="en-US" sz="1500" i="1">
                            <a:solidFill>
                              <a:srgbClr val="66CCFF"/>
                            </a:solidFill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en-US" sz="1500" dirty="0">
                    <a:solidFill>
                      <a:srgbClr val="66CCFF"/>
                    </a:solidFill>
                  </a:rPr>
                  <a:t>+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500" i="1">
                            <a:solidFill>
                              <a:srgbClr val="66CCFF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500" i="1">
                            <a:solidFill>
                              <a:srgbClr val="66CCFF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500" b="0" i="1" smtClean="0">
                            <a:solidFill>
                              <a:srgbClr val="66CCFF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500" b="0" i="1" smtClean="0">
                            <a:solidFill>
                              <a:srgbClr val="66CCFF"/>
                            </a:solidFill>
                            <a:latin typeface="Cambria Math" panose="02040503050406030204" pitchFamily="18" charset="0"/>
                          </a:rPr>
                          <m:t>𝑇𝑊</m:t>
                        </m:r>
                        <m:r>
                          <a:rPr lang="en-US" sz="1500" b="0" i="1" smtClean="0">
                            <a:solidFill>
                              <a:srgbClr val="66CCFF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1500" i="1">
                            <a:solidFill>
                              <a:srgbClr val="66CCFF"/>
                            </a:solidFill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500" i="1">
                        <a:solidFill>
                          <a:srgbClr val="66CCFF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1500" i="1">
                            <a:solidFill>
                              <a:srgbClr val="66CCFF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500" i="1">
                            <a:solidFill>
                              <a:srgbClr val="66CCFF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500" b="0" i="1" smtClean="0">
                            <a:solidFill>
                              <a:srgbClr val="66CCFF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500" b="0" i="1" smtClean="0">
                            <a:solidFill>
                              <a:srgbClr val="66CCFF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m:rPr>
                            <m:sty m:val="p"/>
                          </m:rPr>
                          <a:rPr lang="en-US" sz="1500">
                            <a:solidFill>
                              <a:srgbClr val="66CCFF"/>
                            </a:solidFill>
                            <a:latin typeface="Cambria Math" panose="02040503050406030204" pitchFamily="18" charset="0"/>
                          </a:rPr>
                          <m:t>Ψ</m:t>
                        </m:r>
                        <m:r>
                          <a:rPr lang="en-US" sz="1500" b="0" i="0" smtClean="0">
                            <a:solidFill>
                              <a:srgbClr val="66CCFF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1500" i="1">
                            <a:solidFill>
                              <a:srgbClr val="66CCFF"/>
                            </a:solidFill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endParaRPr lang="en-US" sz="2100" dirty="0">
                  <a:solidFill>
                    <a:srgbClr val="66CCFF"/>
                  </a:solidFill>
                </a:endParaRPr>
              </a:p>
              <a:p>
                <a:pPr marL="0" indent="0">
                  <a:buNone/>
                </a:pPr>
                <a:r>
                  <a:rPr lang="en-US" sz="1700" u="sng" dirty="0"/>
                  <a:t>Reproductive Cycle Differentials 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1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US" sz="1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 sz="12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Ξ</m:t>
                            </m:r>
                          </m:sup>
                        </m:sSup>
                      </m:num>
                      <m:den>
                        <m:r>
                          <a:rPr lang="en-US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1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1∗</m:t>
                    </m:r>
                    <m:r>
                      <a:rPr lang="en-US" sz="1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1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sz="1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sz="1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1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2∗</m:t>
                    </m:r>
                    <m:sSup>
                      <m:sSupPr>
                        <m:ctrlPr>
                          <a:rPr lang="en-US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Ξ</m:t>
                        </m:r>
                      </m:sup>
                    </m:sSup>
                    <m:r>
                      <a:rPr lang="en-US" sz="1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1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3∗</m:t>
                    </m:r>
                    <m:sSup>
                      <m:sSupPr>
                        <m:ctrlPr>
                          <a:rPr lang="en-US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Ξ</m:t>
                        </m:r>
                      </m:sup>
                    </m:sSup>
                  </m:oMath>
                </a14:m>
                <a:endParaRPr lang="en-US" sz="120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𝑑𝐹</m:t>
                        </m:r>
                      </m:num>
                      <m:den>
                        <m:r>
                          <a:rPr lang="en-US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1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3∗</m:t>
                    </m:r>
                    <m:sSup>
                      <m:sSupPr>
                        <m:ctrlPr>
                          <a:rPr lang="en-US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Ξ</m:t>
                        </m:r>
                      </m:sup>
                    </m:sSup>
                    <m:r>
                      <a:rPr lang="en-US" sz="1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1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2∗</m:t>
                    </m:r>
                    <m:sSup>
                      <m:sSupPr>
                        <m:ctrlPr>
                          <a:rPr lang="en-US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Ξ</m:t>
                        </m:r>
                      </m:sup>
                    </m:sSup>
                    <m:r>
                      <a:rPr lang="en-US" sz="1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1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1∗</m:t>
                    </m:r>
                    <m:r>
                      <a:rPr lang="en-US" sz="1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1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sz="1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endParaRPr lang="en-US" sz="120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num>
                      <m:den>
                        <m:r>
                          <a:rPr lang="en-US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1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1∗</m:t>
                    </m:r>
                    <m:r>
                      <a:rPr lang="en-US" sz="1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1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sz="1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endParaRPr lang="en-US" sz="12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en-US" sz="1275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en-US" sz="1700" u="sng" dirty="0">
                    <a:solidFill>
                      <a:schemeClr val="tx1"/>
                    </a:solidFill>
                  </a:rPr>
                  <a:t>Children Turning to Adults Differentials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1275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75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𝑑𝑀</m:t>
                        </m:r>
                      </m:num>
                      <m:den>
                        <m:r>
                          <a:rPr lang="en-US" sz="1275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275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75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1275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4∗</m:t>
                    </m:r>
                    <m:r>
                      <a:rPr lang="en-US" sz="1275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endParaRPr lang="en-US" sz="1275" dirty="0">
                  <a:solidFill>
                    <a:schemeClr val="tx1"/>
                  </a:solidFill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135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35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𝑑𝐹</m:t>
                        </m:r>
                      </m:num>
                      <m:den>
                        <m:r>
                          <a:rPr lang="en-US" sz="135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35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35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135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5∗</m:t>
                    </m:r>
                    <m:r>
                      <a:rPr lang="en-US" sz="135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endParaRPr lang="en-US" sz="135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22246" y="2139516"/>
                <a:ext cx="8115300" cy="3533496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2"/>
          <p:cNvSpPr txBox="1">
            <a:spLocks/>
          </p:cNvSpPr>
          <p:nvPr/>
        </p:nvSpPr>
        <p:spPr>
          <a:xfrm>
            <a:off x="3996364" y="3230479"/>
            <a:ext cx="3751973" cy="2290785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65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 txBox="1">
                <a:spLocks/>
              </p:cNvSpPr>
              <p:nvPr/>
            </p:nvSpPr>
            <p:spPr>
              <a:xfrm>
                <a:off x="4660170" y="3000374"/>
                <a:ext cx="3751973" cy="2750993"/>
              </a:xfrm>
              <a:prstGeom prst="rect">
                <a:avLst/>
              </a:prstGeom>
            </p:spPr>
            <p:txBody>
              <a:bodyPr vert="horz" lIns="68580" tIns="34290" rIns="68580" bIns="34290" rtlCol="0">
                <a:normAutofit fontScale="47500" lnSpcReduction="2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US" sz="1500" dirty="0">
                    <a:solidFill>
                      <a:schemeClr val="accent6"/>
                    </a:solidFill>
                  </a:rPr>
                  <a:t>       </a:t>
                </a:r>
              </a:p>
              <a:p>
                <a:pPr marL="0" indent="0">
                  <a:buNone/>
                </a:pPr>
                <a:r>
                  <a:rPr lang="en-US" sz="2900" u="sng" dirty="0"/>
                  <a:t>Death Rate Differential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2025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25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𝑑𝐷</m:t>
                        </m:r>
                      </m:num>
                      <m:den>
                        <m:r>
                          <a:rPr lang="en-US" sz="2025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2025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25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025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6∗</m:t>
                    </m:r>
                    <m:r>
                      <a:rPr lang="en-US" sz="2025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2025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25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025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7∗</m:t>
                    </m:r>
                    <m:r>
                      <a:rPr lang="en-US" sz="2025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2025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25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025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8∗</m:t>
                    </m:r>
                    <m:r>
                      <a:rPr lang="en-US" sz="2025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endParaRPr lang="en-US" sz="2025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en-US" sz="2900" u="sng" dirty="0">
                    <a:solidFill>
                      <a:schemeClr val="tx1"/>
                    </a:solidFill>
                  </a:rPr>
                  <a:t>Gay Population Differentials 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2025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25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2025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25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𝑇𝑊</m:t>
                        </m:r>
                        <m:r>
                          <a:rPr lang="en-US" sz="2025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2025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2025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25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025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9∗</m:t>
                    </m:r>
                    <m:r>
                      <a:rPr lang="en-US" sz="2025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endParaRPr lang="en-US" sz="2025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2025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25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2025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25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m:rPr>
                            <m:sty m:val="p"/>
                          </m:rPr>
                          <a:rPr lang="en-US" sz="2025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Ψ</m:t>
                        </m:r>
                        <m:r>
                          <a:rPr lang="en-US" sz="2025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2025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2025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=</m:t>
                    </m:r>
                    <m:r>
                      <a:rPr lang="en-US" sz="2025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025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10∗</m:t>
                    </m:r>
                    <m:r>
                      <a:rPr lang="en-US" sz="2025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endParaRPr lang="en-US" sz="2025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en-US" sz="3400" u="sng" dirty="0">
                    <a:solidFill>
                      <a:schemeClr val="tx1"/>
                    </a:solidFill>
                  </a:rPr>
                  <a:t>Sterile Population Differe</a:t>
                </a:r>
                <a:r>
                  <a:rPr lang="en-US" sz="3400" u="sng" dirty="0"/>
                  <a:t>ntials 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2025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25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𝑑𝑊</m:t>
                        </m:r>
                      </m:num>
                      <m:den>
                        <m:r>
                          <a:rPr lang="en-US" sz="2025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2025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25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025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11∗</m:t>
                    </m:r>
                    <m:r>
                      <a:rPr lang="en-US" sz="2025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endParaRPr lang="en-US" sz="2025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2025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25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m:rPr>
                            <m:sty m:val="p"/>
                          </m:rPr>
                          <a:rPr lang="en-US" sz="2025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Ψ</m:t>
                        </m:r>
                      </m:num>
                      <m:den>
                        <m:r>
                          <a:rPr lang="en-US" sz="2025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2025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=</m:t>
                    </m:r>
                    <m:r>
                      <a:rPr lang="en-US" sz="2025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025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12∗</m:t>
                    </m:r>
                    <m:r>
                      <a:rPr lang="en-US" sz="2025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endParaRPr lang="en-US" sz="2025" dirty="0">
                  <a:solidFill>
                    <a:schemeClr val="tx1"/>
                  </a:solidFill>
                </a:endParaRPr>
              </a:p>
              <a:p>
                <a:pPr algn="ctr"/>
                <a:endParaRPr lang="en-US" sz="1650" dirty="0"/>
              </a:p>
            </p:txBody>
          </p:sp>
        </mc:Choice>
        <mc:Fallback xmlns="">
          <p:sp>
            <p:nvSpPr>
              <p:cNvPr id="5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0170" y="3000374"/>
                <a:ext cx="3751973" cy="2750993"/>
              </a:xfrm>
              <a:prstGeom prst="rect">
                <a:avLst/>
              </a:prstGeom>
              <a:blipFill rotWithShape="0">
                <a:blip r:embed="rId3"/>
                <a:stretch>
                  <a:fillRect l="-14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5447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876" y="697757"/>
            <a:ext cx="8295774" cy="969771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66CCFF"/>
                </a:solidFill>
              </a:rPr>
              <a:t>Reproductive Differential Equation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9195" y="1949493"/>
            <a:ext cx="7625136" cy="548352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1600" dirty="0"/>
              <a:t>Combining this entire set of reactions together, we get the total population reaction to be:</a:t>
            </a:r>
          </a:p>
          <a:p>
            <a:pPr marL="0" indent="0">
              <a:buNone/>
            </a:pPr>
            <a:endParaRPr lang="en-US" sz="1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/>
              <p:cNvSpPr txBox="1">
                <a:spLocks/>
              </p:cNvSpPr>
              <p:nvPr/>
            </p:nvSpPr>
            <p:spPr>
              <a:xfrm>
                <a:off x="2542591" y="3596198"/>
                <a:ext cx="2892490" cy="2528878"/>
              </a:xfrm>
              <a:prstGeom prst="rect">
                <a:avLst/>
              </a:prstGeom>
            </p:spPr>
            <p:txBody>
              <a:bodyPr vert="horz" lIns="68580" tIns="34290" rIns="68580" bIns="3429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𝑑𝑃</m:t>
                          </m:r>
                        </m:num>
                        <m:den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12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1∗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2∗</m:t>
                              </m:r>
                              <m:sSup>
                                <m:sSup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sz="1200">
                                      <a:latin typeface="Cambria Math" panose="02040503050406030204" pitchFamily="18" charset="0"/>
                                    </a:rPr>
                                    <m:t>Ξ</m:t>
                                  </m:r>
                                </m:sup>
                              </m:sSup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3∗</m:t>
                              </m:r>
                              <m:sSup>
                                <m:sSup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sz="1200">
                                      <a:latin typeface="Cambria Math" panose="02040503050406030204" pitchFamily="18" charset="0"/>
                                    </a:rPr>
                                    <m:t>Ξ</m:t>
                                  </m:r>
                                </m:sup>
                              </m:sSup>
                            </m:e>
                          </m:d>
                        </m:e>
                      </m:d>
                    </m:oMath>
                  </m:oMathPara>
                </a14:m>
                <a:endParaRPr lang="en-US" sz="1200" dirty="0"/>
              </a:p>
              <a:p>
                <a:pPr marL="0" indent="0">
                  <a:buNone/>
                </a:pPr>
                <a:r>
                  <a:rPr lang="en-US" sz="1200" dirty="0"/>
                  <a:t>         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begChr m:val="["/>
                        <m:endChr m:val="]"/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3∗</m:t>
                            </m:r>
                            <m:sSup>
                              <m:sSupPr>
                                <m:ctrlPr>
                                  <a:rPr lang="en-US" sz="12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  <m:sup>
                                <m:r>
                                  <m:rPr>
                                    <m:sty m:val="p"/>
                                  </m:rPr>
                                  <a:rPr lang="en-US" sz="1200">
                                    <a:latin typeface="Cambria Math" panose="02040503050406030204" pitchFamily="18" charset="0"/>
                                  </a:rPr>
                                  <m:t>Ξ</m:t>
                                </m:r>
                              </m:sup>
                            </m:sSup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2∗</m:t>
                            </m:r>
                            <m:sSup>
                              <m:sSupPr>
                                <m:ctrlPr>
                                  <a:rPr lang="en-US" sz="12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  <m:sup>
                                <m:r>
                                  <m:rPr>
                                    <m:sty m:val="p"/>
                                  </m:rPr>
                                  <a:rPr lang="en-US" sz="1200">
                                    <a:latin typeface="Cambria Math" panose="02040503050406030204" pitchFamily="18" charset="0"/>
                                  </a:rPr>
                                  <m:t>Ξ</m:t>
                                </m:r>
                              </m:sup>
                            </m:sSup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1∗</m:t>
                            </m:r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</m:d>
                      </m:e>
                    </m:d>
                  </m:oMath>
                </a14:m>
                <a:endParaRPr lang="en-US" sz="12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sz="1200" dirty="0"/>
                  <a:t>         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</a:rPr>
                      <m:t>+[(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1∗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)]</m:t>
                    </m:r>
                  </m:oMath>
                </a14:m>
                <a:endParaRPr lang="en-US" sz="1200" i="1" dirty="0"/>
              </a:p>
              <a:p>
                <a:pPr marL="0" indent="0">
                  <a:buNone/>
                </a:pPr>
                <a:r>
                  <a:rPr lang="en-US" sz="1200" dirty="0"/>
                  <a:t>         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begChr m:val="["/>
                        <m:endChr m:val="]"/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4∗</m:t>
                            </m:r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d>
                      </m:e>
                    </m:d>
                  </m:oMath>
                </a14:m>
                <a:endParaRPr lang="en-US" sz="1200" i="1" dirty="0"/>
              </a:p>
              <a:p>
                <a:pPr marL="0" indent="0">
                  <a:buNone/>
                </a:pPr>
                <a:r>
                  <a:rPr lang="en-US" sz="1200" i="1" dirty="0"/>
                  <a:t>         +</a:t>
                </a:r>
                <a:r>
                  <a:rPr lang="en-US" sz="1200" dirty="0"/>
                  <a:t>[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5∗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</m:oMath>
                </a14:m>
                <a:r>
                  <a:rPr lang="en-US" sz="1200" i="1" dirty="0"/>
                  <a:t>]</a:t>
                </a:r>
              </a:p>
              <a:p>
                <a:pPr marL="0" indent="0">
                  <a:buNone/>
                </a:pPr>
                <a:r>
                  <a:rPr lang="en-US" sz="1200" dirty="0"/>
                  <a:t>        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</a:rPr>
                      <m:t> −</m:t>
                    </m:r>
                    <m:d>
                      <m:dPr>
                        <m:begChr m:val="["/>
                        <m:endChr m:val="]"/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6∗</m:t>
                            </m:r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7∗</m:t>
                            </m:r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8∗</m:t>
                            </m:r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</m:d>
                      </m:e>
                    </m:d>
                  </m:oMath>
                </a14:m>
                <a:endParaRPr lang="en-US" sz="1200" i="1" dirty="0"/>
              </a:p>
              <a:p>
                <a:pPr marL="0" indent="0">
                  <a:buNone/>
                </a:pPr>
                <a:r>
                  <a:rPr lang="en-US" sz="1200" dirty="0"/>
                  <a:t>         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begChr m:val="["/>
                        <m:endChr m:val="]"/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10∗</m:t>
                            </m:r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</m:d>
                      </m:e>
                    </m:d>
                    <m:r>
                      <a:rPr lang="en-US" sz="1200" i="1">
                        <a:latin typeface="Cambria Math" panose="02040503050406030204" pitchFamily="18" charset="0"/>
                      </a:rPr>
                      <m:t>+[</m:t>
                    </m:r>
                    <m:d>
                      <m:d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9∗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</m:d>
                    <m:r>
                      <a:rPr lang="en-US" sz="1200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1200" i="1" dirty="0"/>
              </a:p>
              <a:p>
                <a:pPr marL="0" indent="0">
                  <a:buNone/>
                </a:pPr>
                <a:r>
                  <a:rPr lang="en-US" sz="1200" dirty="0"/>
                  <a:t>         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begChr m:val="["/>
                        <m:endChr m:val="]"/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12∗</m:t>
                            </m:r>
                          </m:e>
                        </m:d>
                      </m:e>
                    </m:d>
                    <m:r>
                      <a:rPr lang="en-US" sz="1200" i="1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+[(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11∗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200" dirty="0"/>
                  <a:t>]</a:t>
                </a:r>
              </a:p>
            </p:txBody>
          </p:sp>
        </mc:Choice>
        <mc:Fallback xmlns="">
          <p:sp>
            <p:nvSpPr>
              <p:cNvPr id="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2591" y="3596198"/>
                <a:ext cx="2892490" cy="252887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1185655" y="2536103"/>
                <a:ext cx="5606362" cy="532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rgbClr val="66CCFF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66CCFF"/>
                            </a:solidFill>
                            <a:latin typeface="Cambria Math" panose="02040503050406030204" pitchFamily="18" charset="0"/>
                          </a:rPr>
                          <m:t>𝑑𝑃</m:t>
                        </m:r>
                      </m:num>
                      <m:den>
                        <m:r>
                          <a:rPr lang="en-US" i="1">
                            <a:solidFill>
                              <a:srgbClr val="66CCFF"/>
                            </a:solidFill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i="1">
                        <a:solidFill>
                          <a:srgbClr val="66CCFF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66CCFF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66CCFF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rgbClr val="66CC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66CCFF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66CCFF"/>
                                </a:solidFill>
                                <a:latin typeface="Cambria Math" panose="02040503050406030204" pitchFamily="18" charset="0"/>
                              </a:rPr>
                              <m:t>Ξ</m:t>
                            </m:r>
                          </m:sup>
                        </m:sSup>
                      </m:num>
                      <m:den>
                        <m:r>
                          <a:rPr lang="en-US" i="1">
                            <a:solidFill>
                              <a:srgbClr val="66CCFF"/>
                            </a:solidFill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i="1">
                        <a:solidFill>
                          <a:srgbClr val="66CCFF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i="1">
                            <a:solidFill>
                              <a:srgbClr val="66CCFF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66CCFF"/>
                            </a:solidFill>
                            <a:latin typeface="Cambria Math" panose="02040503050406030204" pitchFamily="18" charset="0"/>
                          </a:rPr>
                          <m:t>𝑑𝐹</m:t>
                        </m:r>
                      </m:num>
                      <m:den>
                        <m:r>
                          <a:rPr lang="en-US" i="1">
                            <a:solidFill>
                              <a:srgbClr val="66CCFF"/>
                            </a:solidFill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i="1">
                        <a:solidFill>
                          <a:srgbClr val="66CCFF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i="1">
                            <a:solidFill>
                              <a:srgbClr val="66CCFF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66CCFF"/>
                            </a:solidFill>
                            <a:latin typeface="Cambria Math" panose="02040503050406030204" pitchFamily="18" charset="0"/>
                          </a:rPr>
                          <m:t>𝑑𝐶</m:t>
                        </m:r>
                      </m:num>
                      <m:den>
                        <m:r>
                          <a:rPr lang="en-US" i="1">
                            <a:solidFill>
                              <a:srgbClr val="66CCFF"/>
                            </a:solidFill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i="1">
                        <a:solidFill>
                          <a:srgbClr val="66CCFF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i="1">
                            <a:solidFill>
                              <a:srgbClr val="66CCFF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66CCFF"/>
                            </a:solidFill>
                            <a:latin typeface="Cambria Math" panose="02040503050406030204" pitchFamily="18" charset="0"/>
                          </a:rPr>
                          <m:t>𝑑𝑀</m:t>
                        </m:r>
                      </m:num>
                      <m:den>
                        <m:r>
                          <a:rPr lang="en-US" i="1">
                            <a:solidFill>
                              <a:srgbClr val="66CCFF"/>
                            </a:solidFill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i="1">
                        <a:solidFill>
                          <a:srgbClr val="66CCFF"/>
                        </a:solidFill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i="1">
                            <a:solidFill>
                              <a:srgbClr val="66CCFF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66CCFF"/>
                            </a:solidFill>
                            <a:latin typeface="Cambria Math" panose="02040503050406030204" pitchFamily="18" charset="0"/>
                          </a:rPr>
                          <m:t>𝑑𝐷</m:t>
                        </m:r>
                      </m:num>
                      <m:den>
                        <m:r>
                          <a:rPr lang="en-US" i="1">
                            <a:solidFill>
                              <a:srgbClr val="66CCFF"/>
                            </a:solidFill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i="1">
                        <a:solidFill>
                          <a:srgbClr val="66CCFF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i="1">
                            <a:solidFill>
                              <a:srgbClr val="66CCFF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66CCFF"/>
                            </a:solidFill>
                            <a:latin typeface="Cambria Math" panose="02040503050406030204" pitchFamily="18" charset="0"/>
                          </a:rPr>
                          <m:t>𝑑𝑊</m:t>
                        </m:r>
                      </m:num>
                      <m:den>
                        <m:r>
                          <a:rPr lang="en-US" i="1">
                            <a:solidFill>
                              <a:srgbClr val="66CCFF"/>
                            </a:solidFill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i="1">
                        <a:solidFill>
                          <a:srgbClr val="66CCFF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i="1">
                            <a:solidFill>
                              <a:srgbClr val="66CCFF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66CCFF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66CCFF"/>
                            </a:solidFill>
                            <a:latin typeface="Cambria Math" panose="02040503050406030204" pitchFamily="18" charset="0"/>
                          </a:rPr>
                          <m:t>Ψ</m:t>
                        </m:r>
                      </m:num>
                      <m:den>
                        <m:r>
                          <a:rPr lang="en-US" i="1">
                            <a:solidFill>
                              <a:srgbClr val="66CCFF"/>
                            </a:solidFill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66CCFF"/>
                    </a:solidFill>
                  </a:rPr>
                  <a:t>+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solidFill>
                              <a:srgbClr val="66CCFF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66CCFF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i="1">
                            <a:solidFill>
                              <a:srgbClr val="66CCFF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rgbClr val="66CCFF"/>
                            </a:solidFill>
                            <a:latin typeface="Cambria Math" panose="02040503050406030204" pitchFamily="18" charset="0"/>
                          </a:rPr>
                          <m:t>𝑇𝑊</m:t>
                        </m:r>
                        <m:r>
                          <a:rPr lang="en-US" i="1">
                            <a:solidFill>
                              <a:srgbClr val="66CCFF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i="1">
                            <a:solidFill>
                              <a:srgbClr val="66CCFF"/>
                            </a:solidFill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i="1">
                        <a:solidFill>
                          <a:srgbClr val="66CCFF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i="1">
                            <a:solidFill>
                              <a:srgbClr val="66CCFF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66CCFF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i="1">
                            <a:solidFill>
                              <a:srgbClr val="66CCFF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rgbClr val="66CCFF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66CCFF"/>
                            </a:solidFill>
                            <a:latin typeface="Cambria Math" panose="02040503050406030204" pitchFamily="18" charset="0"/>
                          </a:rPr>
                          <m:t>Ψ</m:t>
                        </m:r>
                        <m:r>
                          <a:rPr lang="en-US">
                            <a:solidFill>
                              <a:srgbClr val="66CCFF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i="1">
                            <a:solidFill>
                              <a:srgbClr val="66CCFF"/>
                            </a:solidFill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endParaRPr lang="en-US" dirty="0">
                  <a:solidFill>
                    <a:srgbClr val="66CCFF"/>
                  </a:solidFill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5655" y="2536103"/>
                <a:ext cx="5606362" cy="532775"/>
              </a:xfrm>
              <a:prstGeom prst="rect">
                <a:avLst/>
              </a:prstGeom>
              <a:blipFill rotWithShape="0">
                <a:blip r:embed="rId3"/>
                <a:stretch>
                  <a:fillRect b="-57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56808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6FAB53F-8039-40BC-BCB4-BBAC80510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66CCFF"/>
                </a:solidFill>
              </a:rPr>
              <a:t>Future </a:t>
            </a:r>
            <a:r>
              <a:rPr lang="en-US" dirty="0" smtClean="0">
                <a:solidFill>
                  <a:srgbClr val="66CCFF"/>
                </a:solidFill>
              </a:rPr>
              <a:t>Work &amp; Summary</a:t>
            </a:r>
            <a:endParaRPr lang="en-US" dirty="0">
              <a:solidFill>
                <a:srgbClr val="66CC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B389882-BDDE-4DE7-9733-80C292448C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Future work</a:t>
            </a:r>
          </a:p>
          <a:p>
            <a:pPr lvl="1"/>
            <a:r>
              <a:rPr lang="en-US" sz="1400" dirty="0" smtClean="0"/>
              <a:t>Find </a:t>
            </a:r>
            <a:r>
              <a:rPr lang="en-US" sz="1400" dirty="0"/>
              <a:t>a way to model the new differential population </a:t>
            </a:r>
            <a:r>
              <a:rPr lang="en-US" sz="1400" dirty="0" smtClean="0"/>
              <a:t>model, either by looking at the total population or by evaluating sections of the differential model, like the function for pregnant women.</a:t>
            </a:r>
          </a:p>
          <a:p>
            <a:pPr lvl="1"/>
            <a:r>
              <a:rPr lang="en-US" sz="1400" dirty="0" smtClean="0"/>
              <a:t>Find other differential population models of the other previous models.</a:t>
            </a:r>
          </a:p>
          <a:p>
            <a:pPr lvl="1"/>
            <a:r>
              <a:rPr lang="en-US" sz="1400" dirty="0" smtClean="0"/>
              <a:t>Do a more thorough investigation of the constraint populations.</a:t>
            </a:r>
          </a:p>
          <a:p>
            <a:r>
              <a:rPr lang="en-US" sz="1600" dirty="0" smtClean="0"/>
              <a:t>Summary</a:t>
            </a:r>
          </a:p>
          <a:p>
            <a:pPr lvl="1"/>
            <a:r>
              <a:rPr lang="en-US" sz="1400" dirty="0" smtClean="0"/>
              <a:t>Collect population data</a:t>
            </a:r>
          </a:p>
          <a:p>
            <a:pPr lvl="1"/>
            <a:r>
              <a:rPr lang="en-US" sz="1400" dirty="0" smtClean="0"/>
              <a:t>Optimize models</a:t>
            </a:r>
          </a:p>
          <a:p>
            <a:pPr lvl="1"/>
            <a:r>
              <a:rPr lang="en-US" sz="1400" dirty="0" smtClean="0"/>
              <a:t>Make forecasts</a:t>
            </a:r>
          </a:p>
          <a:p>
            <a:pPr lvl="1"/>
            <a:r>
              <a:rPr lang="en-US" sz="1400" dirty="0" smtClean="0"/>
              <a:t>Compare result</a:t>
            </a:r>
          </a:p>
          <a:p>
            <a:pPr lvl="1"/>
            <a:r>
              <a:rPr lang="en-US" sz="1400" dirty="0" smtClean="0"/>
              <a:t>Constraint population extrapolation</a:t>
            </a:r>
          </a:p>
          <a:p>
            <a:pPr lvl="1"/>
            <a:r>
              <a:rPr lang="en-US" sz="1400" dirty="0" smtClean="0"/>
              <a:t>Investigate differential forms </a:t>
            </a:r>
          </a:p>
          <a:p>
            <a:pPr lvl="1"/>
            <a:endParaRPr lang="en-US" sz="1400" dirty="0"/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592826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66CCFF"/>
                </a:solidFill>
              </a:rPr>
              <a:t>Citations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1200" dirty="0"/>
              <a:t>Literature:</a:t>
            </a:r>
          </a:p>
          <a:p>
            <a:pPr lvl="1"/>
            <a:r>
              <a:rPr lang="en-US" sz="800" dirty="0"/>
              <a:t>1.	de </a:t>
            </a:r>
            <a:r>
              <a:rPr lang="en-US" sz="800" dirty="0" err="1"/>
              <a:t>Levie</a:t>
            </a:r>
            <a:r>
              <a:rPr lang="en-US" sz="800" dirty="0"/>
              <a:t>, Robert. “Estimating Parameter Precision in Nonlinear Least Squares with Excel's Solver.” ACS Publications, Journal of Chemical Education, 11 Nov. 1999, 	pubs.acs.org/</a:t>
            </a:r>
            <a:r>
              <a:rPr lang="en-US" sz="800" dirty="0" err="1"/>
              <a:t>doi</a:t>
            </a:r>
            <a:r>
              <a:rPr lang="en-US" sz="800" dirty="0"/>
              <a:t>/pdf/10.1021/ed076p1594.</a:t>
            </a:r>
          </a:p>
          <a:p>
            <a:pPr lvl="1"/>
            <a:r>
              <a:rPr lang="en-US" sz="800" dirty="0"/>
              <a:t>2.	Harris, Daniel C. “Nonlinear Least-Squares Curve Fitting with Microsoft Excel Solver.” ACS Publications, Journal of Chemical Education, 1 Jan. 1998, 	pubs.acs.org/</a:t>
            </a:r>
            <a:r>
              <a:rPr lang="en-US" sz="800" dirty="0" err="1"/>
              <a:t>doi</a:t>
            </a:r>
            <a:r>
              <a:rPr lang="en-US" sz="800" dirty="0"/>
              <a:t>/pdf/10.1021/ed075p119</a:t>
            </a:r>
          </a:p>
          <a:p>
            <a:pPr lvl="1"/>
            <a:r>
              <a:rPr lang="en-US" sz="800" dirty="0"/>
              <a:t>3.	Nisbet, I. C. T. “Mathematical Ecology.” </a:t>
            </a:r>
            <a:r>
              <a:rPr lang="en-US" sz="800" dirty="0" err="1"/>
              <a:t>BioScience</a:t>
            </a:r>
            <a:r>
              <a:rPr lang="en-US" sz="800" dirty="0"/>
              <a:t>, vol. 20, no. 21, 1970, pp. 1180–1180. </a:t>
            </a:r>
          </a:p>
          <a:p>
            <a:pPr lvl="1"/>
            <a:r>
              <a:rPr lang="en-US" sz="800" dirty="0"/>
              <a:t>4.	</a:t>
            </a:r>
            <a:r>
              <a:rPr lang="en-US" sz="800" dirty="0" err="1"/>
              <a:t>Péter</a:t>
            </a:r>
            <a:r>
              <a:rPr lang="en-US" sz="800" dirty="0"/>
              <a:t> </a:t>
            </a:r>
            <a:r>
              <a:rPr lang="en-US" sz="800" dirty="0" err="1"/>
              <a:t>Érdi</a:t>
            </a:r>
            <a:r>
              <a:rPr lang="en-US" sz="800" dirty="0"/>
              <a:t>; </a:t>
            </a:r>
            <a:r>
              <a:rPr lang="en-US" sz="800" dirty="0" err="1"/>
              <a:t>János</a:t>
            </a:r>
            <a:r>
              <a:rPr lang="en-US" sz="800" dirty="0"/>
              <a:t> </a:t>
            </a:r>
            <a:r>
              <a:rPr lang="en-US" sz="800" dirty="0" err="1"/>
              <a:t>Tóth</a:t>
            </a:r>
            <a:r>
              <a:rPr lang="en-US" sz="800" dirty="0"/>
              <a:t> (1989). Mathematical Models of Chemical Reactions: Theory and Applications of Deterministic and Stochastic Models. Manchester University Press. p. 	3. ISBN 978-0-7190-2208-1.</a:t>
            </a:r>
          </a:p>
          <a:p>
            <a:pPr lvl="1"/>
            <a:r>
              <a:rPr lang="en-US" sz="800" dirty="0"/>
              <a:t>5.	</a:t>
            </a:r>
            <a:r>
              <a:rPr lang="en-US" sz="800" dirty="0" err="1"/>
              <a:t>Pielou</a:t>
            </a:r>
            <a:r>
              <a:rPr lang="en-US" sz="800" dirty="0"/>
              <a:t>, Evelyn C. "An introduction to mathematical ecology." An introduction to mathematical ecology. (1969).</a:t>
            </a:r>
          </a:p>
          <a:p>
            <a:pPr lvl="1"/>
            <a:r>
              <a:rPr lang="en-US" sz="800" dirty="0"/>
              <a:t>6.	Nonlinear Saturation Model of World Population Growth, Reza </a:t>
            </a:r>
            <a:r>
              <a:rPr lang="en-US" sz="800" dirty="0" err="1"/>
              <a:t>Mofid</a:t>
            </a:r>
            <a:r>
              <a:rPr lang="en-US" sz="800" dirty="0"/>
              <a:t> and Weldon J. Wilson 2010</a:t>
            </a:r>
          </a:p>
          <a:p>
            <a:pPr lvl="1"/>
            <a:r>
              <a:rPr lang="en-US" sz="800" dirty="0"/>
              <a:t>7.	Nonlinear Models of World Population Growth, Alan Harris and Weldon J. Wilson 2009</a:t>
            </a:r>
          </a:p>
          <a:p>
            <a:pPr lvl="1"/>
            <a:r>
              <a:rPr lang="en-US" sz="800" dirty="0"/>
              <a:t>8.	A Predator-Prey Model of World Population Growth; Weldon J. Wilson 2006</a:t>
            </a:r>
          </a:p>
          <a:p>
            <a:r>
              <a:rPr lang="en-US" sz="1200" dirty="0"/>
              <a:t>Data Sources:</a:t>
            </a:r>
          </a:p>
          <a:p>
            <a:pPr lvl="1"/>
            <a:r>
              <a:rPr lang="fr-FR" sz="800" dirty="0"/>
              <a:t>www.aae.wisc.edu/aae641/Notes/World_Population.docx</a:t>
            </a:r>
          </a:p>
          <a:p>
            <a:pPr lvl="1"/>
            <a:r>
              <a:rPr lang="fr-FR" sz="800" dirty="0"/>
              <a:t>https://www.census.gov/population/international/data/worldpop/table_history.php</a:t>
            </a:r>
          </a:p>
          <a:p>
            <a:pPr lvl="1"/>
            <a:r>
              <a:rPr lang="fr-FR" sz="800" dirty="0"/>
              <a:t>http://www.scottmanning.com/archives/World%20Population%20Estimates%20Interpolated%20and%20Averaged.pdf</a:t>
            </a:r>
          </a:p>
          <a:p>
            <a:pPr lvl="1"/>
            <a:r>
              <a:rPr lang="fr-FR" sz="800" dirty="0"/>
              <a:t>http://www.worldometers.info/world-population/world-population-by-year/</a:t>
            </a:r>
          </a:p>
          <a:p>
            <a:pPr lvl="1"/>
            <a:r>
              <a:rPr lang="fr-FR" sz="800" dirty="0"/>
              <a:t>https://www.un.org/esa/population/publications/sixbillion/sixbilpart1.pdf</a:t>
            </a:r>
          </a:p>
          <a:p>
            <a:pPr lvl="1"/>
            <a:r>
              <a:rPr lang="fr-FR" sz="800" dirty="0"/>
              <a:t>https://esa.un.org/unpd/wpp/DataQuery/</a:t>
            </a:r>
          </a:p>
          <a:p>
            <a:pPr lvl="1"/>
            <a:r>
              <a:rPr lang="fr-FR" sz="800" dirty="0"/>
              <a:t>https://www.census.gov/population/international/data/worldpop/table_population.php</a:t>
            </a:r>
          </a:p>
          <a:p>
            <a:pPr lvl="1"/>
            <a:r>
              <a:rPr lang="fr-FR" sz="800" dirty="0"/>
              <a:t>http://data.worldbank.org/indicator/SP.POP.TOTL?end=2015&amp;start=2015&amp;view=map&amp;year=1960</a:t>
            </a:r>
          </a:p>
          <a:p>
            <a:pPr lvl="1"/>
            <a:endParaRPr lang="en-US" sz="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12E482C8-EE69-40ED-BE92-4EFAC6768E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4626" y="3645159"/>
            <a:ext cx="2146042" cy="2146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909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66CCFF"/>
                </a:solidFill>
              </a:rPr>
              <a:t>Acknowledgements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Dr. Weldon Wilson</a:t>
            </a:r>
          </a:p>
          <a:p>
            <a:r>
              <a:rPr lang="en-US" dirty="0"/>
              <a:t>STLR Grant</a:t>
            </a:r>
          </a:p>
          <a:p>
            <a:r>
              <a:rPr lang="en-US" dirty="0"/>
              <a:t>RCSA Grant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8F6A5EE8-D8D4-4A30-A5C1-BE62FC8CA5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0118" y="4683968"/>
            <a:ext cx="1532217" cy="1655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305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66CCFF"/>
                </a:solidFill>
              </a:rPr>
              <a:t>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order to derive a functional model of the human population over time, the Law of Mass Action and Chemical Kinetics are used to develop a relationship from known models:</a:t>
            </a:r>
          </a:p>
          <a:p>
            <a:pPr lvl="1"/>
            <a:r>
              <a:rPr lang="en-US" dirty="0"/>
              <a:t>Power</a:t>
            </a:r>
          </a:p>
          <a:p>
            <a:pPr lvl="1"/>
            <a:r>
              <a:rPr lang="en-US" dirty="0"/>
              <a:t>Logistic</a:t>
            </a:r>
          </a:p>
          <a:p>
            <a:pPr lvl="1"/>
            <a:r>
              <a:rPr lang="en-US" dirty="0"/>
              <a:t>Exponential</a:t>
            </a:r>
          </a:p>
        </p:txBody>
      </p:sp>
    </p:spTree>
    <p:extLst>
      <p:ext uri="{BB962C8B-B14F-4D97-AF65-F5344CB8AC3E}">
        <p14:creationId xmlns:p14="http://schemas.microsoft.com/office/powerpoint/2010/main" val="552752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66CCFF"/>
                </a:solidFill>
              </a:rPr>
              <a:t>Power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Considering the growth of population as a function of the interaction of its members leads to proportionality of the population growth to the square of the population: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𝑎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Which has the solution: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𝑜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p>
                        </m:sSup>
                      </m:den>
                    </m:f>
                  </m:oMath>
                </a14:m>
                <a:endParaRPr lang="en-US" b="0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66538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66CCFF"/>
                </a:solidFill>
              </a:rPr>
              <a:t>Exponential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Another known model that represents the population growth as proportional to an exponential function: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sup>
                      </m:sSup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704" t="-17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19582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66CCFF"/>
                </a:solidFill>
              </a:rPr>
              <a:t>Logistic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Developed by </a:t>
                </a:r>
                <a:r>
                  <a:rPr lang="en-US" dirty="0" err="1"/>
                  <a:t>Lotka</a:t>
                </a:r>
                <a:r>
                  <a:rPr lang="en-US" dirty="0"/>
                  <a:t> and </a:t>
                </a:r>
                <a:r>
                  <a:rPr lang="en-US" dirty="0" err="1"/>
                  <a:t>Voltera</a:t>
                </a:r>
                <a:r>
                  <a:rPr lang="en-US" dirty="0"/>
                  <a:t>, the Logistic model represents the populations growth rate as proportional to the population, but assuming that the growth rate is also a function of the carrying capacity: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𝑑𝑁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US" b="0" dirty="0"/>
              </a:p>
              <a:p>
                <a:r>
                  <a:rPr lang="en-US" dirty="0"/>
                  <a:t>Which has the solution: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83313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D484C41-C15A-4FD1-80DC-2E1C3B40B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66CCFF"/>
                </a:solidFill>
              </a:rPr>
              <a:t>Exponential Vs. Logistic</a:t>
            </a:r>
          </a:p>
        </p:txBody>
      </p:sp>
      <p:pic>
        <p:nvPicPr>
          <p:cNvPr id="6" name="Content Placeholder 7">
            <a:extLst>
              <a:ext uri="{FF2B5EF4-FFF2-40B4-BE49-F238E27FC236}">
                <a16:creationId xmlns:a16="http://schemas.microsoft.com/office/drawing/2014/main" xmlns="" id="{5A0730F0-61B9-4226-A131-B95EDBD9AB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971675"/>
            <a:ext cx="3675550" cy="3868600"/>
          </a:xfrm>
        </p:spPr>
      </p:pic>
      <p:pic>
        <p:nvPicPr>
          <p:cNvPr id="7" name="Content Placeholder 8">
            <a:extLst>
              <a:ext uri="{FF2B5EF4-FFF2-40B4-BE49-F238E27FC236}">
                <a16:creationId xmlns:a16="http://schemas.microsoft.com/office/drawing/2014/main" xmlns="" id="{9C068690-7D12-49A9-B4C9-D2EBB8690D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971674"/>
            <a:ext cx="4114800" cy="3868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752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TM04033929[[fn=Slate]]</Template>
  <TotalTime>1227</TotalTime>
  <Words>1201</Words>
  <Application>Microsoft Office PowerPoint</Application>
  <PresentationFormat>On-screen Show (4:3)</PresentationFormat>
  <Paragraphs>257</Paragraphs>
  <Slides>47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5" baseType="lpstr">
      <vt:lpstr>Arial</vt:lpstr>
      <vt:lpstr>Calibri</vt:lpstr>
      <vt:lpstr>Calisto MT</vt:lpstr>
      <vt:lpstr>Cambria Math</vt:lpstr>
      <vt:lpstr>Times New Roman</vt:lpstr>
      <vt:lpstr>Trebuchet MS</vt:lpstr>
      <vt:lpstr>Wingdings 2</vt:lpstr>
      <vt:lpstr>Slate</vt:lpstr>
      <vt:lpstr>A Physics-Based Approach to Nonlinear Human Population Growth Modeling</vt:lpstr>
      <vt:lpstr>Data Compilation</vt:lpstr>
      <vt:lpstr>Creating A Population Data Bias</vt:lpstr>
      <vt:lpstr>Formation of the  Upper and Lower Bias</vt:lpstr>
      <vt:lpstr>Models</vt:lpstr>
      <vt:lpstr>Power Model</vt:lpstr>
      <vt:lpstr>Exponential Model</vt:lpstr>
      <vt:lpstr>Logistic Model</vt:lpstr>
      <vt:lpstr>Exponential Vs. Logistic</vt:lpstr>
      <vt:lpstr>Power Model Comparison</vt:lpstr>
      <vt:lpstr>Transition/Extinction Models</vt:lpstr>
      <vt:lpstr>Dielectric Model Forecast</vt:lpstr>
      <vt:lpstr>Lambda &amp; Extinction Model Forecast</vt:lpstr>
      <vt:lpstr>Comparison of the Three Best Models</vt:lpstr>
      <vt:lpstr>Parameter Optimization</vt:lpstr>
      <vt:lpstr>Model Comparison</vt:lpstr>
      <vt:lpstr>Model Optimization</vt:lpstr>
      <vt:lpstr>Optimization Conclusions</vt:lpstr>
      <vt:lpstr>Forecasting Conclusions</vt:lpstr>
      <vt:lpstr>Timeframe Extrapolation</vt:lpstr>
      <vt:lpstr>Exponential Model from  1900 – 1950 Vs. 1950 – Present  Constraint Models</vt:lpstr>
      <vt:lpstr>Logistic Model from 1900 – 1950 Vs. 1950 – Present  Constraint Models</vt:lpstr>
      <vt:lpstr>Power Model from 1900 – 1950 Vs. 1950 – Present  Constraint Models</vt:lpstr>
      <vt:lpstr>Lambda Model from 1900 – 1950 Vs. 1950 – Present  Constraint Models</vt:lpstr>
      <vt:lpstr>Dielectric Model from 1900 – 1950 Vs. 1950 – Present  Constraint Models</vt:lpstr>
      <vt:lpstr>Comparison of the 3 best models  from 1900 – 1950 Vs. 1950 – Present  Constraint Models</vt:lpstr>
      <vt:lpstr>Trend? (Or Lack There Of?)</vt:lpstr>
      <vt:lpstr>Power Model from 1200 - 1300 Vs. 1200 – 1500  Constraint Models</vt:lpstr>
      <vt:lpstr>Exponential Model from  1200 – 1300 Vs. 1200 – 1500  Constraint Models</vt:lpstr>
      <vt:lpstr>Logistic Model from 1200 – 1300 Vs. 1200 – 1500  Constraint Models</vt:lpstr>
      <vt:lpstr>Lambda Model from 1200 – 1300 Vs. 1200 – 1500  Constraint Models</vt:lpstr>
      <vt:lpstr>Dielectric Model from 1200 – 1300 Vs. 1200 – 1500  Constraint Models</vt:lpstr>
      <vt:lpstr>Comparison of the 3 best models  from 1200 – 1300 Vs. 1200 – 1500 Constraint Models</vt:lpstr>
      <vt:lpstr>Results of </vt:lpstr>
      <vt:lpstr>Timeframe Extrapolation Conclusion</vt:lpstr>
      <vt:lpstr>New Power Model</vt:lpstr>
      <vt:lpstr>Comparison to Original Power Model</vt:lpstr>
      <vt:lpstr>Beta Optimization</vt:lpstr>
      <vt:lpstr>Optimization Results for Beta Model</vt:lpstr>
      <vt:lpstr>Creating Population Model Using Law of Mass Action</vt:lpstr>
      <vt:lpstr>Model of the Reproductive Cycle </vt:lpstr>
      <vt:lpstr>Properties of the reactions </vt:lpstr>
      <vt:lpstr>Modeling Differential Equations</vt:lpstr>
      <vt:lpstr>Reproductive Differential Equation</vt:lpstr>
      <vt:lpstr>Future Work &amp; Summary</vt:lpstr>
      <vt:lpstr>Citations</vt:lpstr>
      <vt:lpstr>Acknowledgements</vt:lpstr>
    </vt:vector>
  </TitlesOfParts>
  <Company>All Souls' Church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Nonlinear Human Population Growth Modeling – Upper Bias</dc:title>
  <dc:creator>Cole Prather</dc:creator>
  <cp:lastModifiedBy>CMS Guest</cp:lastModifiedBy>
  <cp:revision>121</cp:revision>
  <dcterms:created xsi:type="dcterms:W3CDTF">2017-11-02T14:21:20Z</dcterms:created>
  <dcterms:modified xsi:type="dcterms:W3CDTF">2018-04-05T15:19:00Z</dcterms:modified>
</cp:coreProperties>
</file>